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8" r:id="rId2"/>
    <p:sldId id="315" r:id="rId3"/>
    <p:sldId id="259" r:id="rId4"/>
    <p:sldId id="260" r:id="rId5"/>
    <p:sldId id="261" r:id="rId6"/>
    <p:sldId id="262" r:id="rId7"/>
    <p:sldId id="263" r:id="rId8"/>
    <p:sldId id="316" r:id="rId9"/>
    <p:sldId id="317" r:id="rId10"/>
    <p:sldId id="290" r:id="rId11"/>
    <p:sldId id="272" r:id="rId12"/>
    <p:sldId id="273" r:id="rId13"/>
    <p:sldId id="274" r:id="rId14"/>
    <p:sldId id="275" r:id="rId15"/>
    <p:sldId id="277" r:id="rId16"/>
    <p:sldId id="278" r:id="rId17"/>
    <p:sldId id="279" r:id="rId18"/>
    <p:sldId id="280" r:id="rId19"/>
    <p:sldId id="291" r:id="rId20"/>
    <p:sldId id="281" r:id="rId21"/>
    <p:sldId id="293" r:id="rId22"/>
    <p:sldId id="294" r:id="rId23"/>
    <p:sldId id="295" r:id="rId24"/>
    <p:sldId id="296" r:id="rId25"/>
    <p:sldId id="297" r:id="rId26"/>
    <p:sldId id="298" r:id="rId27"/>
    <p:sldId id="299" r:id="rId28"/>
    <p:sldId id="300" r:id="rId29"/>
    <p:sldId id="301" r:id="rId30"/>
    <p:sldId id="302" r:id="rId31"/>
    <p:sldId id="318" r:id="rId32"/>
    <p:sldId id="319" r:id="rId33"/>
    <p:sldId id="320" r:id="rId34"/>
    <p:sldId id="321" r:id="rId35"/>
    <p:sldId id="276" r:id="rId36"/>
    <p:sldId id="264"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1" d="100"/>
          <a:sy n="81" d="100"/>
        </p:scale>
        <p:origin x="-1044" y="-84"/>
      </p:cViewPr>
      <p:guideLst>
        <p:guide orient="horz" pos="2136"/>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4E180C-8D66-4D2B-805A-BCA3C5AA2B33}" type="datetimeFigureOut">
              <a:rPr lang="en-IN" smtClean="0"/>
              <a:pPr/>
              <a:t>14-04-2017</a:t>
            </a:fld>
            <a:endParaRPr lang="en-IN"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44C7FAC-8405-42FC-99C9-B3FC00796B20}" type="slidenum">
              <a:rPr lang="en-IN" smtClean="0"/>
              <a:pPr/>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882B23-62D6-4011-8D89-F229E24D3BEE}" type="datetimeFigureOut">
              <a:rPr lang="en-IN" smtClean="0"/>
              <a:pPr/>
              <a:t>14-04-2017</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7CE8D6-9CD7-42DE-AE98-6B14113F81C2}" type="slidenum">
              <a:rPr lang="en-IN" smtClean="0"/>
              <a:pPr/>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882B23-62D6-4011-8D89-F229E24D3BEE}" type="datetimeFigureOut">
              <a:rPr lang="en-IN" smtClean="0"/>
              <a:pPr/>
              <a:t>14-04-2017</a:t>
            </a:fld>
            <a:endParaRPr lang="en-IN"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7CE8D6-9CD7-42DE-AE98-6B14113F81C2}" type="slidenum">
              <a:rPr lang="en-IN" smtClean="0"/>
              <a:pPr/>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03648" y="260648"/>
            <a:ext cx="6480720" cy="396240"/>
          </a:xfrm>
          <a:prstGeom prst="rect">
            <a:avLst/>
          </a:prstGeom>
          <a:noFill/>
        </p:spPr>
        <p:txBody>
          <a:bodyPr wrap="square" rtlCol="0">
            <a:spAutoFit/>
          </a:bodyPr>
          <a:lstStyle/>
          <a:p>
            <a:r>
              <a:rPr lang="en-IN" sz="2000" b="1" dirty="0" smtClean="0">
                <a:latin typeface="Times New Roman" panose="02020603050405020304" pitchFamily="18" charset="0"/>
                <a:cs typeface="Times New Roman" panose="02020603050405020304" pitchFamily="18" charset="0"/>
              </a:rPr>
              <a:t>“INTELLIGENT HEALTH MONITORING SYSTEM”</a:t>
            </a:r>
            <a:endParaRPr lang="en-IN" sz="2000" b="1" dirty="0">
              <a:latin typeface="Times New Roman" panose="02020603050405020304" pitchFamily="18" charset="0"/>
              <a:cs typeface="Times New Roman" panose="02020603050405020304" pitchFamily="18" charset="0"/>
            </a:endParaRPr>
          </a:p>
        </p:txBody>
      </p:sp>
      <p:pic>
        <p:nvPicPr>
          <p:cNvPr id="3" name="Picture 2" descr="I:\College-Logo1.png"/>
          <p:cNvPicPr>
            <a:picLocks noChangeAspect="1" noChangeArrowheads="1"/>
          </p:cNvPicPr>
          <p:nvPr/>
        </p:nvPicPr>
        <p:blipFill>
          <a:blip r:embed="rId2" cstate="print"/>
          <a:srcRect/>
          <a:stretch>
            <a:fillRect/>
          </a:stretch>
        </p:blipFill>
        <p:spPr bwMode="auto">
          <a:xfrm>
            <a:off x="3140601" y="945287"/>
            <a:ext cx="2295525" cy="1895475"/>
          </a:xfrm>
          <a:prstGeom prst="rect">
            <a:avLst/>
          </a:prstGeom>
          <a:noFill/>
        </p:spPr>
      </p:pic>
      <p:sp>
        <p:nvSpPr>
          <p:cNvPr id="4" name="TextBox 3"/>
          <p:cNvSpPr txBox="1"/>
          <p:nvPr/>
        </p:nvSpPr>
        <p:spPr>
          <a:xfrm>
            <a:off x="2267744" y="3429000"/>
            <a:ext cx="4651915" cy="646331"/>
          </a:xfrm>
          <a:prstGeom prst="rect">
            <a:avLst/>
          </a:prstGeom>
          <a:noFill/>
        </p:spPr>
        <p:txBody>
          <a:bodyPr wrap="none" rtlCol="0">
            <a:spAutoFit/>
          </a:bodyPr>
          <a:lstStyle/>
          <a:p>
            <a:r>
              <a:rPr lang="en-IN" b="1" dirty="0" smtClean="0"/>
              <a:t>DEPARTMENT OF INFORMATION TECHNOLOGY</a:t>
            </a:r>
          </a:p>
          <a:p>
            <a:r>
              <a:rPr lang="en-IN" b="1" dirty="0" smtClean="0"/>
              <a:t>GUDLAVALLERU ENGINEERING COLLEGE</a:t>
            </a:r>
          </a:p>
        </p:txBody>
      </p:sp>
      <p:sp>
        <p:nvSpPr>
          <p:cNvPr id="5" name="TextBox 4"/>
          <p:cNvSpPr txBox="1"/>
          <p:nvPr/>
        </p:nvSpPr>
        <p:spPr>
          <a:xfrm>
            <a:off x="539552" y="4725144"/>
            <a:ext cx="2670924" cy="923330"/>
          </a:xfrm>
          <a:prstGeom prst="rect">
            <a:avLst/>
          </a:prstGeom>
          <a:noFill/>
        </p:spPr>
        <p:txBody>
          <a:bodyPr wrap="none" rtlCol="0">
            <a:spAutoFit/>
          </a:bodyPr>
          <a:lstStyle/>
          <a:p>
            <a:r>
              <a:rPr lang="en-IN" b="1" dirty="0" smtClean="0"/>
              <a:t>UNDER THE GUIDENCE OF</a:t>
            </a:r>
          </a:p>
          <a:p>
            <a:r>
              <a:rPr lang="en-IN" b="1" dirty="0" smtClean="0"/>
              <a:t>DR.M.V.L.N RAJA RAO</a:t>
            </a:r>
          </a:p>
          <a:p>
            <a:r>
              <a:rPr lang="en-IN" b="1" dirty="0" smtClean="0"/>
              <a:t>(HOD &amp; PROFESSOR)</a:t>
            </a:r>
            <a:endParaRPr lang="en-IN" b="1" dirty="0"/>
          </a:p>
        </p:txBody>
      </p:sp>
      <p:sp>
        <p:nvSpPr>
          <p:cNvPr id="7" name="TextBox 6"/>
          <p:cNvSpPr txBox="1"/>
          <p:nvPr/>
        </p:nvSpPr>
        <p:spPr>
          <a:xfrm>
            <a:off x="5436096" y="4797152"/>
            <a:ext cx="3707904" cy="1477328"/>
          </a:xfrm>
          <a:prstGeom prst="rect">
            <a:avLst/>
          </a:prstGeom>
          <a:noFill/>
        </p:spPr>
        <p:txBody>
          <a:bodyPr wrap="square" rtlCol="0">
            <a:spAutoFit/>
          </a:bodyPr>
          <a:lstStyle/>
          <a:p>
            <a:r>
              <a:rPr lang="en-IN" b="1" dirty="0" smtClean="0"/>
              <a:t>PRESENTED BY</a:t>
            </a:r>
          </a:p>
          <a:p>
            <a:r>
              <a:rPr lang="en-IN" b="1" dirty="0" smtClean="0"/>
              <a:t>B.YASHASWINI(13481A1205</a:t>
            </a:r>
            <a:r>
              <a:rPr lang="en-US" altLang="en-IN" b="1" dirty="0" smtClean="0"/>
              <a:t>)</a:t>
            </a:r>
          </a:p>
          <a:p>
            <a:r>
              <a:rPr lang="en-US" altLang="en-IN" b="1" dirty="0" smtClean="0"/>
              <a:t>B.SANDHYA(13481A1206)</a:t>
            </a:r>
          </a:p>
          <a:p>
            <a:r>
              <a:rPr lang="en-US" altLang="en-IN" b="1" dirty="0" smtClean="0"/>
              <a:t>D.RAKESH(13481A1211)</a:t>
            </a:r>
          </a:p>
          <a:p>
            <a:endParaRPr lang="en-IN"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641725" y="307975"/>
            <a:ext cx="1986915" cy="706755"/>
          </a:xfrm>
          <a:prstGeom prst="rect">
            <a:avLst/>
          </a:prstGeom>
          <a:noFill/>
        </p:spPr>
        <p:txBody>
          <a:bodyPr wrap="none" rtlCol="0" anchor="t">
            <a:spAutoFit/>
          </a:bodyPr>
          <a:lstStyle/>
          <a:p>
            <a:r>
              <a:rPr lang="en-US" sz="4000" dirty="0" smtClean="0">
                <a:sym typeface="+mn-ea"/>
              </a:rPr>
              <a:t>Modules</a:t>
            </a:r>
            <a:endParaRPr lang="en-US"/>
          </a:p>
        </p:txBody>
      </p:sp>
      <p:sp>
        <p:nvSpPr>
          <p:cNvPr id="5" name="Text Box 4"/>
          <p:cNvSpPr txBox="1"/>
          <p:nvPr/>
        </p:nvSpPr>
        <p:spPr>
          <a:xfrm>
            <a:off x="6350" y="1189990"/>
            <a:ext cx="9131300" cy="4361180"/>
          </a:xfrm>
          <a:prstGeom prst="rect">
            <a:avLst/>
          </a:prstGeom>
          <a:noFill/>
        </p:spPr>
        <p:txBody>
          <a:bodyPr wrap="square" rtlCol="0" anchor="t">
            <a:spAutoFit/>
          </a:bodyPr>
          <a:lstStyle/>
          <a:p>
            <a:pPr marL="285750" indent="-285750">
              <a:buFont typeface="Wingdings" panose="05000000000000000000" pitchFamily="2" charset="2"/>
              <a:buChar char="Ø"/>
            </a:pPr>
            <a:r>
              <a:rPr lang="en-US" sz="2000" b="1" dirty="0" smtClean="0"/>
              <a:t>Visitor </a:t>
            </a:r>
          </a:p>
          <a:p>
            <a:pPr marL="285750" indent="-285750">
              <a:buFont typeface="Wingdings" panose="05000000000000000000" pitchFamily="2" charset="2"/>
              <a:buChar char="Ø"/>
            </a:pPr>
            <a:endParaRPr lang="en-US" sz="2000" dirty="0"/>
          </a:p>
          <a:p>
            <a:r>
              <a:rPr lang="en-US" sz="2000" dirty="0" smtClean="0">
                <a:sym typeface="+mn-ea"/>
              </a:rPr>
              <a:t>        1.List of nine calculators are provided. They are BMR,BMI,ABW,IBW,Calorie intake,Bodyfat%,</a:t>
            </a:r>
          </a:p>
          <a:p>
            <a:r>
              <a:rPr lang="en-US" sz="2000" dirty="0" smtClean="0">
                <a:sym typeface="+mn-ea"/>
              </a:rPr>
              <a:t>        Calories burned,BSA,WHtR,WHR.</a:t>
            </a:r>
          </a:p>
          <a:p>
            <a:r>
              <a:rPr lang="en-US" sz="2000" dirty="0" smtClean="0">
                <a:sym typeface="+mn-ea"/>
              </a:rPr>
              <a:t>        2.Along with those calculators information is provided.</a:t>
            </a:r>
          </a:p>
          <a:p>
            <a:r>
              <a:rPr lang="en-US" sz="2000" dirty="0" smtClean="0">
                <a:sym typeface="+mn-ea"/>
              </a:rPr>
              <a:t>        3.Vistor can calculate and if he want more benefits he should singup.</a:t>
            </a:r>
            <a:endParaRPr lang="en-US" sz="2000" b="1" dirty="0" smtClean="0">
              <a:sym typeface="+mn-ea"/>
            </a:endParaRPr>
          </a:p>
          <a:p>
            <a:pPr marL="285750" indent="-285750">
              <a:buFont typeface="Wingdings" panose="05000000000000000000" pitchFamily="2" charset="2"/>
              <a:buChar char="Ø"/>
            </a:pPr>
            <a:r>
              <a:rPr lang="en-IN" sz="2000" b="1" dirty="0">
                <a:sym typeface="+mn-ea"/>
              </a:rPr>
              <a:t> </a:t>
            </a:r>
            <a:r>
              <a:rPr lang="en-IN" sz="2000" b="1" dirty="0" smtClean="0">
                <a:sym typeface="+mn-ea"/>
              </a:rPr>
              <a:t> </a:t>
            </a:r>
            <a:r>
              <a:rPr lang="en-US" altLang="en-IN" sz="2000" b="1" dirty="0" smtClean="0">
                <a:sym typeface="+mn-ea"/>
              </a:rPr>
              <a:t>Customer</a:t>
            </a:r>
          </a:p>
          <a:p>
            <a:pPr marL="285750" indent="-285750">
              <a:buFont typeface="Wingdings" panose="05000000000000000000" pitchFamily="2" charset="2"/>
              <a:buChar char="Ø"/>
            </a:pPr>
            <a:endParaRPr lang="en-IN" sz="2000" b="1" dirty="0"/>
          </a:p>
          <a:p>
            <a:r>
              <a:rPr lang="en-IN" sz="2000" b="1" dirty="0" smtClean="0">
                <a:sym typeface="+mn-ea"/>
              </a:rPr>
              <a:t>          </a:t>
            </a:r>
            <a:r>
              <a:rPr lang="en-US" altLang="en-IN" sz="2000" dirty="0" smtClean="0">
                <a:sym typeface="+mn-ea"/>
              </a:rPr>
              <a:t>1.A customer must login through visitor page</a:t>
            </a:r>
            <a:r>
              <a:rPr lang="en-US" altLang="en-IN" sz="2000" dirty="0">
                <a:sym typeface="+mn-ea"/>
              </a:rPr>
              <a:t>.</a:t>
            </a:r>
          </a:p>
          <a:p>
            <a:r>
              <a:rPr lang="en-US" altLang="en-IN" sz="2000" dirty="0">
                <a:sym typeface="+mn-ea"/>
              </a:rPr>
              <a:t>          2. A guidence is provided.</a:t>
            </a:r>
          </a:p>
          <a:p>
            <a:r>
              <a:rPr lang="en-US" altLang="en-IN" sz="2000" dirty="0">
                <a:sym typeface="+mn-ea"/>
              </a:rPr>
              <a:t>          3.Self check calculator and test results are provided.</a:t>
            </a:r>
          </a:p>
          <a:p>
            <a:r>
              <a:rPr lang="en-US" altLang="en-IN" sz="2000" dirty="0">
                <a:sym typeface="+mn-ea"/>
              </a:rPr>
              <a:t>          4.Customer can check his daily intake with the help of diet calculation.</a:t>
            </a:r>
          </a:p>
          <a:p>
            <a:r>
              <a:rPr lang="en-US" altLang="en-IN" sz="2000" dirty="0">
                <a:sym typeface="+mn-ea"/>
              </a:rPr>
              <a:t>          5.He can translate it inany language.</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60065" y="-459740"/>
            <a:ext cx="5367655" cy="1316355"/>
          </a:xfrm>
          <a:prstGeom prst="rect">
            <a:avLst/>
          </a:prstGeom>
          <a:noFill/>
        </p:spPr>
        <p:txBody>
          <a:bodyPr wrap="square" rtlCol="0">
            <a:spAutoFit/>
          </a:bodyPr>
          <a:lstStyle/>
          <a:p>
            <a:r>
              <a:rPr lang="en-US" sz="4000" dirty="0" smtClean="0"/>
              <a:t>                     VisitorModule </a:t>
            </a:r>
            <a:endParaRPr lang="en-US" sz="4000" dirty="0"/>
          </a:p>
        </p:txBody>
      </p:sp>
      <p:sp>
        <p:nvSpPr>
          <p:cNvPr id="3" name="TextBox 2"/>
          <p:cNvSpPr txBox="1"/>
          <p:nvPr/>
        </p:nvSpPr>
        <p:spPr>
          <a:xfrm>
            <a:off x="0" y="1124744"/>
            <a:ext cx="9144000" cy="4544695"/>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smtClean="0"/>
              <a:t>BMI</a:t>
            </a:r>
          </a:p>
          <a:p>
            <a:pPr marL="285750" indent="-285750">
              <a:buFont typeface="Wingdings" panose="05000000000000000000" pitchFamily="2" charset="2"/>
              <a:buChar char="Ø"/>
            </a:pPr>
            <a:endParaRPr lang="en-US" dirty="0"/>
          </a:p>
          <a:p>
            <a:r>
              <a:rPr lang="en-US" dirty="0" smtClean="0"/>
              <a:t>        </a:t>
            </a:r>
            <a:r>
              <a:rPr lang="en-IN" sz="2000" dirty="0"/>
              <a:t>Body mass index (BMI) is a measure of body fat based on your weight in relation to your </a:t>
            </a:r>
            <a:r>
              <a:rPr lang="en-IN" sz="2000" dirty="0" smtClean="0"/>
              <a:t> height</a:t>
            </a:r>
            <a:r>
              <a:rPr lang="en-IN" sz="2000" dirty="0"/>
              <a:t>, and applies to most adult men and women aged </a:t>
            </a:r>
            <a:r>
              <a:rPr lang="en-IN" sz="2000" dirty="0" smtClean="0"/>
              <a:t>between 18 to 65.</a:t>
            </a:r>
          </a:p>
          <a:p>
            <a:r>
              <a:rPr lang="en-IN" sz="2000" dirty="0"/>
              <a:t> </a:t>
            </a:r>
            <a:r>
              <a:rPr lang="en-IN" sz="2000" dirty="0" smtClean="0"/>
              <a:t> </a:t>
            </a:r>
          </a:p>
          <a:p>
            <a:r>
              <a:rPr lang="en-IN" b="1" dirty="0"/>
              <a:t> </a:t>
            </a:r>
            <a:r>
              <a:rPr lang="en-IN" b="1" dirty="0" smtClean="0"/>
              <a:t>                           BMI=weight in kg/(height in meter)2</a:t>
            </a:r>
          </a:p>
          <a:p>
            <a:endParaRPr lang="en-IN" b="1" dirty="0"/>
          </a:p>
          <a:p>
            <a:pPr marL="285750" indent="-285750">
              <a:buFont typeface="Wingdings" panose="05000000000000000000" pitchFamily="2" charset="2"/>
              <a:buChar char="Ø"/>
            </a:pPr>
            <a:r>
              <a:rPr lang="en-IN" b="1" dirty="0"/>
              <a:t> </a:t>
            </a:r>
            <a:r>
              <a:rPr lang="en-IN" b="1" dirty="0" smtClean="0"/>
              <a:t> </a:t>
            </a:r>
            <a:r>
              <a:rPr lang="en-IN" sz="2400" b="1" dirty="0" smtClean="0"/>
              <a:t>BMR</a:t>
            </a:r>
          </a:p>
          <a:p>
            <a:pPr marL="285750" indent="-285750">
              <a:buFont typeface="Wingdings" panose="05000000000000000000" pitchFamily="2" charset="2"/>
              <a:buChar char="Ø"/>
            </a:pPr>
            <a:endParaRPr lang="en-IN" b="1" dirty="0"/>
          </a:p>
          <a:p>
            <a:r>
              <a:rPr lang="en-IN" b="1" dirty="0" smtClean="0"/>
              <a:t>          </a:t>
            </a:r>
            <a:r>
              <a:rPr lang="en-IN" sz="2000" dirty="0"/>
              <a:t>The amount of energy (in the form of calories) that the body needs to function while </a:t>
            </a:r>
            <a:r>
              <a:rPr lang="en-IN" sz="2000" dirty="0" smtClean="0"/>
              <a:t>   resting </a:t>
            </a:r>
            <a:r>
              <a:rPr lang="en-IN" sz="2000" dirty="0"/>
              <a:t>for 24 hours is known as the basal metabolic rate, or </a:t>
            </a:r>
            <a:r>
              <a:rPr lang="en-IN" sz="2000" dirty="0" smtClean="0"/>
              <a:t>BMR.</a:t>
            </a:r>
          </a:p>
          <a:p>
            <a:pPr marL="285750" indent="-285750">
              <a:buFont typeface="Wingdings" panose="05000000000000000000" pitchFamily="2" charset="2"/>
              <a:buChar char="Ø"/>
            </a:pPr>
            <a:endParaRPr lang="en-IN" dirty="0"/>
          </a:p>
          <a:p>
            <a:r>
              <a:rPr lang="en-IN" b="1" dirty="0" smtClean="0"/>
              <a:t>                             Men BMR=879+10.2(weight in kg)</a:t>
            </a:r>
          </a:p>
          <a:p>
            <a:r>
              <a:rPr lang="en-IN" b="1" dirty="0" smtClean="0"/>
              <a:t>                             Women BMR=795+7.2(weight in kg) </a:t>
            </a:r>
            <a:endParaRPr lang="en-US" b="1" dirty="0" smtClean="0"/>
          </a:p>
          <a:p>
            <a:r>
              <a:rPr lang="en-IN" dirty="0" smtClean="0"/>
              <a:t>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31820" y="-531495"/>
            <a:ext cx="4937760" cy="1316355"/>
          </a:xfrm>
          <a:prstGeom prst="rect">
            <a:avLst/>
          </a:prstGeom>
          <a:noFill/>
        </p:spPr>
        <p:txBody>
          <a:bodyPr wrap="square" rtlCol="0">
            <a:spAutoFit/>
          </a:bodyPr>
          <a:lstStyle/>
          <a:p>
            <a:r>
              <a:rPr lang="en-US" sz="4000" dirty="0" smtClean="0"/>
              <a:t>                               Visitor Module</a:t>
            </a:r>
            <a:endParaRPr lang="en-US" sz="4000" dirty="0"/>
          </a:p>
        </p:txBody>
      </p:sp>
      <p:sp>
        <p:nvSpPr>
          <p:cNvPr id="3" name="TextBox 2"/>
          <p:cNvSpPr txBox="1"/>
          <p:nvPr/>
        </p:nvSpPr>
        <p:spPr>
          <a:xfrm>
            <a:off x="0" y="1196752"/>
            <a:ext cx="8676456" cy="5001895"/>
          </a:xfrm>
          <a:prstGeom prst="rect">
            <a:avLst/>
          </a:prstGeom>
          <a:noFill/>
        </p:spPr>
        <p:txBody>
          <a:bodyPr wrap="square" rtlCol="0">
            <a:spAutoFit/>
          </a:bodyPr>
          <a:lstStyle/>
          <a:p>
            <a:pPr>
              <a:buFont typeface="Wingdings" panose="05000000000000000000" pitchFamily="2" charset="2"/>
              <a:buChar char="Ø"/>
            </a:pPr>
            <a:r>
              <a:rPr lang="en-US" sz="2400" b="1" dirty="0" smtClean="0"/>
              <a:t>Calorie intake calculator</a:t>
            </a:r>
          </a:p>
          <a:p>
            <a:endParaRPr lang="en-US" dirty="0" smtClean="0"/>
          </a:p>
          <a:p>
            <a:r>
              <a:rPr lang="en-US" dirty="0"/>
              <a:t> </a:t>
            </a:r>
            <a:r>
              <a:rPr lang="en-US" dirty="0" smtClean="0"/>
              <a:t>  </a:t>
            </a:r>
            <a:r>
              <a:rPr lang="en-IN" sz="2000" dirty="0"/>
              <a:t>To accurately determine your daily calorie </a:t>
            </a:r>
            <a:r>
              <a:rPr lang="en-IN" sz="2000" dirty="0" smtClean="0"/>
              <a:t> intake amount above based on your BMI.        </a:t>
            </a:r>
            <a:r>
              <a:rPr lang="en-IN" sz="2000" dirty="0"/>
              <a:t> </a:t>
            </a:r>
            <a:endParaRPr lang="en-US" sz="2000" dirty="0" smtClean="0"/>
          </a:p>
          <a:p>
            <a:endParaRPr lang="en-US" sz="2000" dirty="0" smtClean="0"/>
          </a:p>
          <a:p>
            <a:r>
              <a:rPr lang="en-US" sz="2000" u="sng" dirty="0" smtClean="0"/>
              <a:t>Conditions</a:t>
            </a:r>
            <a:r>
              <a:rPr lang="en-US" sz="2000" dirty="0" smtClean="0"/>
              <a:t>:</a:t>
            </a:r>
          </a:p>
          <a:p>
            <a:endParaRPr lang="en-US" sz="2000" dirty="0" smtClean="0"/>
          </a:p>
          <a:p>
            <a:r>
              <a:rPr lang="en-US" sz="2000" dirty="0"/>
              <a:t> </a:t>
            </a:r>
            <a:r>
              <a:rPr lang="en-US" sz="2000" dirty="0" smtClean="0"/>
              <a:t>              1)Sedentary                    </a:t>
            </a:r>
            <a:r>
              <a:rPr lang="en-US" sz="2000" b="1" dirty="0" smtClean="0"/>
              <a:t>BMR*1.2</a:t>
            </a:r>
          </a:p>
          <a:p>
            <a:endParaRPr lang="en-US" sz="2000" dirty="0" smtClean="0"/>
          </a:p>
          <a:p>
            <a:r>
              <a:rPr lang="en-US" sz="2000" dirty="0"/>
              <a:t> </a:t>
            </a:r>
            <a:r>
              <a:rPr lang="en-US" sz="2000" dirty="0" smtClean="0"/>
              <a:t>              2)Lightly Active               </a:t>
            </a:r>
            <a:r>
              <a:rPr lang="en-US" sz="2000" b="1" dirty="0" smtClean="0"/>
              <a:t>BMR*1.3to1.4</a:t>
            </a:r>
          </a:p>
          <a:p>
            <a:endParaRPr lang="en-US" sz="2000" dirty="0" smtClean="0"/>
          </a:p>
          <a:p>
            <a:r>
              <a:rPr lang="en-US" sz="2000" dirty="0" smtClean="0"/>
              <a:t>               3)Moderately Active      </a:t>
            </a:r>
            <a:r>
              <a:rPr lang="en-US" sz="2000" b="1" dirty="0" smtClean="0"/>
              <a:t>BMR*1.5to1.6</a:t>
            </a:r>
          </a:p>
          <a:p>
            <a:endParaRPr lang="en-US" sz="2000" dirty="0" smtClean="0"/>
          </a:p>
          <a:p>
            <a:r>
              <a:rPr lang="en-US" sz="2000" dirty="0"/>
              <a:t> </a:t>
            </a:r>
            <a:r>
              <a:rPr lang="en-US" sz="2000" dirty="0" smtClean="0"/>
              <a:t>              4)Very Active                   </a:t>
            </a:r>
            <a:r>
              <a:rPr lang="en-US" sz="2000" b="1" dirty="0" smtClean="0"/>
              <a:t>BMR*1.7to1.8</a:t>
            </a:r>
          </a:p>
          <a:p>
            <a:endParaRPr lang="en-US" sz="2000" dirty="0" smtClean="0"/>
          </a:p>
          <a:p>
            <a:r>
              <a:rPr lang="en-US" sz="2000" dirty="0"/>
              <a:t> </a:t>
            </a:r>
            <a:r>
              <a:rPr lang="en-US" sz="2000" dirty="0" smtClean="0"/>
              <a:t>              5)Extremely Active         </a:t>
            </a:r>
            <a:r>
              <a:rPr lang="en-US" sz="2000" b="1" dirty="0" smtClean="0"/>
              <a:t>BMR*1.9to2.2</a:t>
            </a:r>
            <a:endParaRPr lang="en-US" sz="2000" b="1"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2265" y="0"/>
            <a:ext cx="3201670" cy="1316355"/>
          </a:xfrm>
          <a:prstGeom prst="rect">
            <a:avLst/>
          </a:prstGeom>
          <a:noFill/>
        </p:spPr>
        <p:txBody>
          <a:bodyPr wrap="square" rtlCol="0">
            <a:spAutoFit/>
          </a:bodyPr>
          <a:lstStyle/>
          <a:p>
            <a:r>
              <a:rPr lang="en-US" sz="4000" dirty="0" smtClean="0"/>
              <a:t>                     VisitorModule</a:t>
            </a:r>
            <a:endParaRPr lang="en-US" sz="4000" dirty="0"/>
          </a:p>
        </p:txBody>
      </p:sp>
      <p:sp>
        <p:nvSpPr>
          <p:cNvPr id="3" name="TextBox 2"/>
          <p:cNvSpPr txBox="1"/>
          <p:nvPr/>
        </p:nvSpPr>
        <p:spPr>
          <a:xfrm>
            <a:off x="480244" y="1316385"/>
            <a:ext cx="9001000" cy="4422775"/>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smtClean="0"/>
              <a:t>IBW</a:t>
            </a:r>
          </a:p>
          <a:p>
            <a:pPr marL="285750" indent="-285750"/>
            <a:r>
              <a:rPr lang="en-US" sz="2000" dirty="0" smtClean="0"/>
              <a:t>Your ideal body weight based on your height.</a:t>
            </a:r>
          </a:p>
          <a:p>
            <a:pPr marL="285750" indent="-285750"/>
            <a:endParaRPr lang="en-US" sz="2000" dirty="0" smtClean="0"/>
          </a:p>
          <a:p>
            <a:r>
              <a:rPr lang="en-US" sz="2000" dirty="0"/>
              <a:t> </a:t>
            </a:r>
            <a:r>
              <a:rPr lang="en-US" sz="2000" dirty="0" smtClean="0"/>
              <a:t>          For male    :  </a:t>
            </a:r>
            <a:r>
              <a:rPr lang="en-US" sz="2000" b="1" dirty="0" smtClean="0"/>
              <a:t>IBW=50kg+2.3kg for each inch over 5feet</a:t>
            </a:r>
          </a:p>
          <a:p>
            <a:r>
              <a:rPr lang="en-US" sz="2000" dirty="0"/>
              <a:t> </a:t>
            </a:r>
            <a:r>
              <a:rPr lang="en-US" sz="2000" dirty="0" smtClean="0"/>
              <a:t>         For women :  </a:t>
            </a:r>
            <a:r>
              <a:rPr lang="en-US" sz="2000" b="1" dirty="0" smtClean="0"/>
              <a:t>IBW= 4.55kg+2.3kg for each inch over 5feet</a:t>
            </a:r>
          </a:p>
          <a:p>
            <a:endParaRPr lang="en-US" sz="2000" dirty="0"/>
          </a:p>
          <a:p>
            <a:endParaRPr lang="en-US" dirty="0" smtClean="0"/>
          </a:p>
          <a:p>
            <a:endParaRPr lang="en-US" dirty="0"/>
          </a:p>
          <a:p>
            <a:pPr marL="285750" indent="-285750">
              <a:buFont typeface="Wingdings" panose="05000000000000000000" pitchFamily="2" charset="2"/>
              <a:buChar char="Ø"/>
            </a:pPr>
            <a:r>
              <a:rPr lang="en-US" sz="2400" b="1" dirty="0" smtClean="0"/>
              <a:t>ABW</a:t>
            </a:r>
          </a:p>
          <a:p>
            <a:pPr marL="285750" indent="-285750"/>
            <a:r>
              <a:rPr lang="en-US" dirty="0" smtClean="0"/>
              <a:t>I</a:t>
            </a:r>
            <a:r>
              <a:rPr lang="en-US" sz="2000" dirty="0" smtClean="0"/>
              <a:t>f the actual body weight is greater than 30% of the calculated IBW then calculate</a:t>
            </a:r>
          </a:p>
          <a:p>
            <a:pPr marL="285750" indent="-285750"/>
            <a:r>
              <a:rPr lang="en-US" sz="2000" dirty="0" smtClean="0"/>
              <a:t>your adjusted body weight.</a:t>
            </a:r>
          </a:p>
          <a:p>
            <a:pPr marL="285750" indent="-285750"/>
            <a:endParaRPr lang="en-US" sz="2000" dirty="0" smtClean="0"/>
          </a:p>
          <a:p>
            <a:pPr marL="285750" indent="-285750">
              <a:buFont typeface="Wingdings" panose="05000000000000000000" pitchFamily="2" charset="2"/>
              <a:buChar char="Ø"/>
            </a:pPr>
            <a:endParaRPr lang="en-US" sz="2000" dirty="0" smtClean="0"/>
          </a:p>
          <a:p>
            <a:r>
              <a:rPr lang="en-US" sz="2000" b="1" dirty="0"/>
              <a:t> </a:t>
            </a:r>
            <a:r>
              <a:rPr lang="en-US" sz="2000" b="1" dirty="0" smtClean="0"/>
              <a:t>                                     ABW=IBW+0.4(actualweight-1BW)</a:t>
            </a:r>
            <a:endParaRPr lang="en-US" sz="2000" b="1"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9552" y="0"/>
            <a:ext cx="6696744" cy="706755"/>
          </a:xfrm>
          <a:prstGeom prst="rect">
            <a:avLst/>
          </a:prstGeom>
          <a:noFill/>
        </p:spPr>
        <p:txBody>
          <a:bodyPr wrap="square" rtlCol="0">
            <a:spAutoFit/>
          </a:bodyPr>
          <a:lstStyle/>
          <a:p>
            <a:r>
              <a:rPr lang="en-US" sz="4000" dirty="0" smtClean="0"/>
              <a:t>                         Visitor Module</a:t>
            </a:r>
            <a:endParaRPr lang="en-US" sz="4000" dirty="0"/>
          </a:p>
        </p:txBody>
      </p:sp>
      <p:sp>
        <p:nvSpPr>
          <p:cNvPr id="3" name="TextBox 2"/>
          <p:cNvSpPr txBox="1"/>
          <p:nvPr/>
        </p:nvSpPr>
        <p:spPr>
          <a:xfrm>
            <a:off x="251520" y="980728"/>
            <a:ext cx="7488832" cy="4514850"/>
          </a:xfrm>
          <a:prstGeom prst="rect">
            <a:avLst/>
          </a:prstGeom>
          <a:noFill/>
        </p:spPr>
        <p:txBody>
          <a:bodyPr wrap="square" rtlCol="0">
            <a:spAutoFit/>
          </a:bodyPr>
          <a:lstStyle/>
          <a:p>
            <a:pPr marL="285750" indent="-285750">
              <a:buFont typeface="Wingdings" panose="05000000000000000000" pitchFamily="2" charset="2"/>
              <a:buChar char="Ø"/>
            </a:pPr>
            <a:r>
              <a:rPr lang="en-US" sz="2800" b="1" dirty="0" smtClean="0"/>
              <a:t>WHR</a:t>
            </a:r>
          </a:p>
          <a:p>
            <a:r>
              <a:rPr lang="en-US" dirty="0"/>
              <a:t> </a:t>
            </a:r>
            <a:r>
              <a:rPr lang="en-US" dirty="0" smtClean="0"/>
              <a:t>           </a:t>
            </a:r>
            <a:r>
              <a:rPr lang="en-IN" sz="2000" dirty="0"/>
              <a:t>A person's waist-to-height ratio (</a:t>
            </a:r>
            <a:r>
              <a:rPr lang="en-IN" sz="2000" dirty="0" smtClean="0"/>
              <a:t>WHR</a:t>
            </a:r>
            <a:r>
              <a:rPr lang="en-IN" sz="2000" dirty="0"/>
              <a:t>), also called waist-to-stature</a:t>
            </a:r>
            <a:r>
              <a:rPr lang="en-IN" sz="2000" b="1" dirty="0"/>
              <a:t> </a:t>
            </a:r>
            <a:r>
              <a:rPr lang="en-IN" sz="2000" b="1" dirty="0" smtClean="0"/>
              <a:t> </a:t>
            </a:r>
            <a:r>
              <a:rPr lang="en-IN" sz="2000" dirty="0" smtClean="0"/>
              <a:t>ratio</a:t>
            </a:r>
            <a:r>
              <a:rPr lang="en-IN" sz="2000" dirty="0"/>
              <a:t> (WSR), is defined as their </a:t>
            </a:r>
            <a:r>
              <a:rPr lang="en-IN" sz="2000" dirty="0" smtClean="0"/>
              <a:t>WHR</a:t>
            </a:r>
            <a:r>
              <a:rPr lang="en-IN" sz="2000" dirty="0"/>
              <a:t> circumference divided by their height, both measured in the same units. </a:t>
            </a:r>
            <a:r>
              <a:rPr lang="en-US" sz="2000" dirty="0" smtClean="0"/>
              <a:t>  </a:t>
            </a:r>
          </a:p>
          <a:p>
            <a:endParaRPr lang="en-US" sz="2000" dirty="0"/>
          </a:p>
          <a:p>
            <a:r>
              <a:rPr lang="en-US" sz="2000" dirty="0" smtClean="0"/>
              <a:t>                           </a:t>
            </a:r>
            <a:r>
              <a:rPr lang="en-US" sz="2000" b="1" dirty="0" smtClean="0"/>
              <a:t>WHR=weight in inches/height in inches*100</a:t>
            </a:r>
          </a:p>
          <a:p>
            <a:endParaRPr lang="en-US" sz="2000" dirty="0"/>
          </a:p>
          <a:p>
            <a:endParaRPr lang="en-US" dirty="0"/>
          </a:p>
          <a:p>
            <a:pPr marL="285750" indent="-285750">
              <a:buFont typeface="Wingdings" panose="05000000000000000000" pitchFamily="2" charset="2"/>
              <a:buChar char="Ø"/>
            </a:pPr>
            <a:r>
              <a:rPr lang="en-US" sz="2400" b="1" dirty="0" smtClean="0"/>
              <a:t>BSA</a:t>
            </a:r>
          </a:p>
          <a:p>
            <a:r>
              <a:rPr lang="en-US" dirty="0"/>
              <a:t> </a:t>
            </a:r>
            <a:r>
              <a:rPr lang="en-US" dirty="0" smtClean="0"/>
              <a:t>         </a:t>
            </a:r>
            <a:r>
              <a:rPr lang="en-US" sz="2000" dirty="0" smtClean="0"/>
              <a:t> </a:t>
            </a:r>
            <a:r>
              <a:rPr lang="en-IN" sz="2000" dirty="0" smtClean="0"/>
              <a:t>Total</a:t>
            </a:r>
            <a:r>
              <a:rPr lang="en-IN" sz="2000" dirty="0"/>
              <a:t> surface area of the human body. The body surface area is used in many measurements in medicine, including the calculation of drug dosages and the amount of fluids to be administered </a:t>
            </a:r>
            <a:endParaRPr lang="en-US" sz="2000" dirty="0" smtClean="0"/>
          </a:p>
          <a:p>
            <a:endParaRPr lang="en-US" sz="2000" dirty="0"/>
          </a:p>
          <a:p>
            <a:r>
              <a:rPr lang="en-US" sz="2000" b="1" dirty="0" smtClean="0"/>
              <a:t>                            BSA(m2)=(height(cm)*weight(kg)/3600)^1/2</a:t>
            </a:r>
            <a:endParaRPr lang="en-US" sz="2000" b="1"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09090" y="548640"/>
            <a:ext cx="8124190" cy="706755"/>
          </a:xfrm>
          <a:prstGeom prst="rect">
            <a:avLst/>
          </a:prstGeom>
          <a:noFill/>
        </p:spPr>
        <p:txBody>
          <a:bodyPr wrap="square" rtlCol="0">
            <a:spAutoFit/>
          </a:bodyPr>
          <a:lstStyle/>
          <a:p>
            <a:r>
              <a:rPr lang="en-IN" sz="4000" dirty="0" smtClean="0"/>
              <a:t>Screen Shots </a:t>
            </a:r>
            <a:r>
              <a:rPr lang="en-US" altLang="en-IN" sz="4000" dirty="0" smtClean="0"/>
              <a:t>of Visitor Module</a:t>
            </a:r>
          </a:p>
        </p:txBody>
      </p:sp>
      <p:pic>
        <p:nvPicPr>
          <p:cNvPr id="3" name="Picture 2" descr="I:\Screenshot (59).png"/>
          <p:cNvPicPr>
            <a:picLocks noChangeAspect="1" noChangeArrowheads="1"/>
          </p:cNvPicPr>
          <p:nvPr/>
        </p:nvPicPr>
        <p:blipFill>
          <a:blip r:embed="rId2" cstate="print"/>
          <a:srcRect/>
          <a:stretch>
            <a:fillRect/>
          </a:stretch>
        </p:blipFill>
        <p:spPr bwMode="auto">
          <a:xfrm>
            <a:off x="539552" y="1412776"/>
            <a:ext cx="7970590" cy="4938936"/>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Screenshot (62).png"/>
          <p:cNvPicPr>
            <a:picLocks noChangeAspect="1" noChangeArrowheads="1"/>
          </p:cNvPicPr>
          <p:nvPr/>
        </p:nvPicPr>
        <p:blipFill>
          <a:blip r:embed="rId2" cstate="print"/>
          <a:srcRect/>
          <a:stretch>
            <a:fillRect/>
          </a:stretch>
        </p:blipFill>
        <p:spPr bwMode="auto">
          <a:xfrm>
            <a:off x="467544" y="260648"/>
            <a:ext cx="8352928" cy="617788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Screenshot (60).png"/>
          <p:cNvPicPr>
            <a:picLocks noChangeAspect="1" noChangeArrowheads="1"/>
          </p:cNvPicPr>
          <p:nvPr/>
        </p:nvPicPr>
        <p:blipFill>
          <a:blip r:embed="rId2" cstate="print"/>
          <a:srcRect/>
          <a:stretch>
            <a:fillRect/>
          </a:stretch>
        </p:blipFill>
        <p:spPr bwMode="auto">
          <a:xfrm>
            <a:off x="323528" y="260648"/>
            <a:ext cx="8568953" cy="6321896"/>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Screenshot (61).png"/>
          <p:cNvPicPr>
            <a:picLocks noChangeAspect="1" noChangeArrowheads="1"/>
          </p:cNvPicPr>
          <p:nvPr/>
        </p:nvPicPr>
        <p:blipFill>
          <a:blip r:embed="rId2" cstate="print"/>
          <a:srcRect/>
          <a:stretch>
            <a:fillRect/>
          </a:stretch>
        </p:blipFill>
        <p:spPr bwMode="auto">
          <a:xfrm>
            <a:off x="395536" y="260648"/>
            <a:ext cx="8280920" cy="6336704"/>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6)"/>
          <p:cNvPicPr>
            <a:picLocks noChangeAspect="1"/>
          </p:cNvPicPr>
          <p:nvPr/>
        </p:nvPicPr>
        <p:blipFill>
          <a:blip r:embed="rId2" cstate="print"/>
          <a:stretch>
            <a:fillRect/>
          </a:stretch>
        </p:blipFill>
        <p:spPr>
          <a:xfrm>
            <a:off x="219710" y="83185"/>
            <a:ext cx="8943340" cy="655828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9295" y="836712"/>
            <a:ext cx="3600400" cy="8679299"/>
          </a:xfrm>
          <a:prstGeom prst="rect">
            <a:avLst/>
          </a:prstGeom>
          <a:noFill/>
        </p:spPr>
        <p:txBody>
          <a:bodyPr wrap="square" rtlCol="0">
            <a:spAutoFit/>
          </a:bodyPr>
          <a:lstStyle/>
          <a:p>
            <a:endParaRPr lang="en-US" dirty="0"/>
          </a:p>
          <a:p>
            <a:pPr>
              <a:buFont typeface="Wingdings" pitchFamily="2" charset="2"/>
              <a:buChar char="Ø"/>
            </a:pPr>
            <a:r>
              <a:rPr lang="en-IN" dirty="0" smtClean="0"/>
              <a:t>ABSTRACT</a:t>
            </a:r>
          </a:p>
          <a:p>
            <a:pPr>
              <a:buFont typeface="Wingdings" pitchFamily="2" charset="2"/>
              <a:buChar char="Ø"/>
            </a:pPr>
            <a:endParaRPr lang="en-US" dirty="0" smtClean="0"/>
          </a:p>
          <a:p>
            <a:pPr>
              <a:buFont typeface="Wingdings" pitchFamily="2" charset="2"/>
              <a:buChar char="Ø"/>
            </a:pPr>
            <a:r>
              <a:rPr lang="en-IN" dirty="0"/>
              <a:t>EXISTING </a:t>
            </a:r>
            <a:r>
              <a:rPr lang="en-IN" dirty="0" smtClean="0"/>
              <a:t>SYSTEM</a:t>
            </a:r>
          </a:p>
          <a:p>
            <a:pPr>
              <a:buFont typeface="Wingdings" pitchFamily="2" charset="2"/>
              <a:buChar char="Ø"/>
            </a:pPr>
            <a:endParaRPr lang="en-IN" dirty="0"/>
          </a:p>
          <a:p>
            <a:pPr>
              <a:buFont typeface="Wingdings" pitchFamily="2" charset="2"/>
              <a:buChar char="Ø"/>
            </a:pPr>
            <a:r>
              <a:rPr lang="en-IN" dirty="0" smtClean="0"/>
              <a:t>DISADVANTAGES</a:t>
            </a:r>
          </a:p>
          <a:p>
            <a:pPr>
              <a:buFont typeface="Wingdings" pitchFamily="2" charset="2"/>
              <a:buChar char="Ø"/>
            </a:pPr>
            <a:endParaRPr lang="en-IN" dirty="0"/>
          </a:p>
          <a:p>
            <a:pPr>
              <a:buFont typeface="Wingdings" pitchFamily="2" charset="2"/>
              <a:buChar char="Ø"/>
            </a:pPr>
            <a:r>
              <a:rPr lang="en-IN" dirty="0"/>
              <a:t>PROPOSED </a:t>
            </a:r>
            <a:r>
              <a:rPr lang="en-IN" dirty="0" smtClean="0"/>
              <a:t>SYSTEM</a:t>
            </a:r>
          </a:p>
          <a:p>
            <a:pPr>
              <a:buFont typeface="Wingdings" pitchFamily="2" charset="2"/>
              <a:buChar char="Ø"/>
            </a:pPr>
            <a:endParaRPr lang="en-IN" dirty="0"/>
          </a:p>
          <a:p>
            <a:pPr>
              <a:buFont typeface="Wingdings" pitchFamily="2" charset="2"/>
              <a:buChar char="Ø"/>
            </a:pPr>
            <a:r>
              <a:rPr lang="en-IN" dirty="0" smtClean="0"/>
              <a:t>ADVANTAGES</a:t>
            </a:r>
          </a:p>
          <a:p>
            <a:pPr>
              <a:buFont typeface="Wingdings" pitchFamily="2" charset="2"/>
              <a:buChar char="Ø"/>
            </a:pPr>
            <a:endParaRPr lang="en-IN" dirty="0"/>
          </a:p>
          <a:p>
            <a:pPr>
              <a:buFont typeface="Wingdings" pitchFamily="2" charset="2"/>
              <a:buChar char="Ø"/>
            </a:pPr>
            <a:r>
              <a:rPr lang="en-IN" dirty="0"/>
              <a:t>SOFTWARE </a:t>
            </a:r>
            <a:r>
              <a:rPr lang="en-IN" dirty="0" smtClean="0"/>
              <a:t>REQUIREMENTS</a:t>
            </a:r>
          </a:p>
          <a:p>
            <a:pPr>
              <a:buFont typeface="Wingdings" pitchFamily="2" charset="2"/>
              <a:buChar char="Ø"/>
            </a:pPr>
            <a:endParaRPr lang="en-IN" dirty="0"/>
          </a:p>
          <a:p>
            <a:pPr>
              <a:buFont typeface="Wingdings" pitchFamily="2" charset="2"/>
              <a:buChar char="Ø"/>
            </a:pPr>
            <a:r>
              <a:rPr lang="en-IN" dirty="0"/>
              <a:t>HARDWARE </a:t>
            </a:r>
            <a:r>
              <a:rPr lang="en-IN" dirty="0" smtClean="0"/>
              <a:t>REQUIREMENTS</a:t>
            </a:r>
          </a:p>
          <a:p>
            <a:endParaRPr lang="en-IN" dirty="0" smtClean="0"/>
          </a:p>
          <a:p>
            <a:pPr>
              <a:buFont typeface="Wingdings" pitchFamily="2" charset="2"/>
              <a:buChar char="Ø"/>
            </a:pPr>
            <a:r>
              <a:rPr lang="en-IN" dirty="0" smtClean="0"/>
              <a:t>MODULES</a:t>
            </a:r>
          </a:p>
          <a:p>
            <a:endParaRPr lang="en-IN" dirty="0" smtClean="0"/>
          </a:p>
          <a:p>
            <a:pPr>
              <a:buFont typeface="Wingdings" pitchFamily="2" charset="2"/>
              <a:buChar char="Ø"/>
            </a:pPr>
            <a:r>
              <a:rPr lang="en-IN" dirty="0" smtClean="0"/>
              <a:t>UML DIAGRAMS</a:t>
            </a:r>
          </a:p>
          <a:p>
            <a:pPr>
              <a:buFont typeface="Wingdings" pitchFamily="2" charset="2"/>
              <a:buChar char="Ø"/>
            </a:pPr>
            <a:endParaRPr lang="en-IN" dirty="0" smtClean="0"/>
          </a:p>
          <a:p>
            <a:pPr>
              <a:buFont typeface="Wingdings" pitchFamily="2" charset="2"/>
              <a:buChar char="Ø"/>
            </a:pPr>
            <a:r>
              <a:rPr lang="en-IN" dirty="0" smtClean="0"/>
              <a:t>CONCLUSION</a:t>
            </a:r>
          </a:p>
          <a:p>
            <a:endParaRPr lang="en-IN" dirty="0" smtClean="0"/>
          </a:p>
          <a:p>
            <a:endParaRPr lang="en-IN" dirty="0" smtClean="0"/>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US" dirty="0"/>
          </a:p>
        </p:txBody>
      </p:sp>
      <p:sp>
        <p:nvSpPr>
          <p:cNvPr id="3" name="TextBox 2"/>
          <p:cNvSpPr txBox="1"/>
          <p:nvPr/>
        </p:nvSpPr>
        <p:spPr>
          <a:xfrm>
            <a:off x="3131840" y="260648"/>
            <a:ext cx="2664296" cy="707886"/>
          </a:xfrm>
          <a:prstGeom prst="rect">
            <a:avLst/>
          </a:prstGeom>
          <a:noFill/>
        </p:spPr>
        <p:txBody>
          <a:bodyPr wrap="square" rtlCol="0">
            <a:spAutoFit/>
          </a:bodyPr>
          <a:lstStyle/>
          <a:p>
            <a:r>
              <a:rPr lang="en-US" sz="4000" dirty="0" smtClean="0"/>
              <a:t>CONTENTS</a:t>
            </a:r>
          </a:p>
        </p:txBody>
      </p:sp>
    </p:spTree>
    <p:extLst>
      <p:ext uri="{BB962C8B-B14F-4D97-AF65-F5344CB8AC3E}">
        <p14:creationId xmlns="" xmlns:p14="http://schemas.microsoft.com/office/powerpoint/2010/main" val="9075285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Admin\Pictures\Screenshots\Screenshot (12).png"/>
          <p:cNvPicPr>
            <a:picLocks noChangeAspect="1" noChangeArrowheads="1"/>
          </p:cNvPicPr>
          <p:nvPr/>
        </p:nvPicPr>
        <p:blipFill>
          <a:blip r:embed="rId2" cstate="print"/>
          <a:srcRect/>
          <a:stretch>
            <a:fillRect/>
          </a:stretch>
        </p:blipFill>
        <p:spPr bwMode="auto">
          <a:xfrm>
            <a:off x="0" y="894080"/>
            <a:ext cx="9144000" cy="5457825"/>
          </a:xfrm>
          <a:prstGeom prst="rect">
            <a:avLst/>
          </a:prstGeom>
          <a:noFill/>
        </p:spPr>
      </p:pic>
      <p:sp>
        <p:nvSpPr>
          <p:cNvPr id="2" name="Text Box 1"/>
          <p:cNvSpPr txBox="1"/>
          <p:nvPr/>
        </p:nvSpPr>
        <p:spPr>
          <a:xfrm>
            <a:off x="1691005" y="187960"/>
            <a:ext cx="4313555" cy="706755"/>
          </a:xfrm>
          <a:prstGeom prst="rect">
            <a:avLst/>
          </a:prstGeom>
          <a:noFill/>
        </p:spPr>
        <p:txBody>
          <a:bodyPr wrap="square" rtlCol="0" anchor="t">
            <a:spAutoFit/>
          </a:bodyPr>
          <a:lstStyle/>
          <a:p>
            <a:r>
              <a:rPr lang="en-US" sz="4000" dirty="0" smtClean="0">
                <a:sym typeface="+mn-ea"/>
              </a:rPr>
              <a:t>Customer Module</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7)"/>
          <p:cNvPicPr>
            <a:picLocks noChangeAspect="1"/>
          </p:cNvPicPr>
          <p:nvPr/>
        </p:nvPicPr>
        <p:blipFill>
          <a:blip r:embed="rId2" cstate="print"/>
          <a:stretch>
            <a:fillRect/>
          </a:stretch>
        </p:blipFill>
        <p:spPr>
          <a:xfrm>
            <a:off x="86360" y="229870"/>
            <a:ext cx="9010015" cy="634492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8)"/>
          <p:cNvPicPr>
            <a:picLocks noChangeAspect="1"/>
          </p:cNvPicPr>
          <p:nvPr/>
        </p:nvPicPr>
        <p:blipFill>
          <a:blip r:embed="rId2" cstate="print"/>
          <a:stretch>
            <a:fillRect/>
          </a:stretch>
        </p:blipFill>
        <p:spPr>
          <a:xfrm>
            <a:off x="71755" y="176530"/>
            <a:ext cx="8891905" cy="657098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9)"/>
          <p:cNvPicPr>
            <a:picLocks noChangeAspect="1"/>
          </p:cNvPicPr>
          <p:nvPr/>
        </p:nvPicPr>
        <p:blipFill>
          <a:blip r:embed="rId2" cstate="print"/>
          <a:stretch>
            <a:fillRect/>
          </a:stretch>
        </p:blipFill>
        <p:spPr>
          <a:xfrm>
            <a:off x="-19685" y="228600"/>
            <a:ext cx="8850630" cy="6160135"/>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0)"/>
          <p:cNvPicPr>
            <a:picLocks noChangeAspect="1"/>
          </p:cNvPicPr>
          <p:nvPr/>
        </p:nvPicPr>
        <p:blipFill>
          <a:blip r:embed="rId2" cstate="print"/>
          <a:stretch>
            <a:fillRect/>
          </a:stretch>
        </p:blipFill>
        <p:spPr>
          <a:xfrm>
            <a:off x="113665" y="441960"/>
            <a:ext cx="8982710" cy="619950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Screenshot (71).png"/>
          <p:cNvPicPr>
            <a:picLocks noChangeAspect="1" noChangeArrowheads="1"/>
          </p:cNvPicPr>
          <p:nvPr/>
        </p:nvPicPr>
        <p:blipFill>
          <a:blip r:embed="rId2" cstate="print"/>
          <a:srcRect/>
          <a:stretch>
            <a:fillRect/>
          </a:stretch>
        </p:blipFill>
        <p:spPr bwMode="auto">
          <a:xfrm>
            <a:off x="395536" y="188640"/>
            <a:ext cx="8064897" cy="6393904"/>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2)"/>
          <p:cNvPicPr>
            <a:picLocks noChangeAspect="1"/>
          </p:cNvPicPr>
          <p:nvPr/>
        </p:nvPicPr>
        <p:blipFill>
          <a:blip r:embed="rId2" cstate="print"/>
          <a:stretch>
            <a:fillRect/>
          </a:stretch>
        </p:blipFill>
        <p:spPr>
          <a:xfrm>
            <a:off x="245745" y="256540"/>
            <a:ext cx="8703945" cy="6291580"/>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3)"/>
          <p:cNvPicPr>
            <a:picLocks noChangeAspect="1"/>
          </p:cNvPicPr>
          <p:nvPr/>
        </p:nvPicPr>
        <p:blipFill>
          <a:blip r:embed="rId2" cstate="print"/>
          <a:stretch>
            <a:fillRect/>
          </a:stretch>
        </p:blipFill>
        <p:spPr>
          <a:xfrm>
            <a:off x="219710" y="163195"/>
            <a:ext cx="8597900" cy="6412230"/>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4)"/>
          <p:cNvPicPr>
            <a:picLocks noChangeAspect="1"/>
          </p:cNvPicPr>
          <p:nvPr/>
        </p:nvPicPr>
        <p:blipFill>
          <a:blip r:embed="rId2" cstate="print"/>
          <a:stretch>
            <a:fillRect/>
          </a:stretch>
        </p:blipFill>
        <p:spPr>
          <a:xfrm>
            <a:off x="100330" y="96520"/>
            <a:ext cx="8689975" cy="643890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5)"/>
          <p:cNvPicPr>
            <a:picLocks noChangeAspect="1"/>
          </p:cNvPicPr>
          <p:nvPr/>
        </p:nvPicPr>
        <p:blipFill>
          <a:blip r:embed="rId2" cstate="print"/>
          <a:stretch>
            <a:fillRect/>
          </a:stretch>
        </p:blipFill>
        <p:spPr>
          <a:xfrm>
            <a:off x="33655" y="96520"/>
            <a:ext cx="8996045" cy="650557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79073" y="1340767"/>
            <a:ext cx="8100360" cy="5488940"/>
          </a:xfrm>
          <a:prstGeom prst="rect">
            <a:avLst/>
          </a:prstGeom>
          <a:noFill/>
        </p:spPr>
        <p:txBody>
          <a:bodyPr wrap="square" rtlCol="0">
            <a:spAutoFit/>
          </a:bodyPr>
          <a:lstStyle/>
          <a:p>
            <a:pPr marL="285750" indent="-285750">
              <a:buFont typeface="Wingdings" panose="05000000000000000000" pitchFamily="2" charset="2"/>
              <a:buChar char="Ø"/>
            </a:pPr>
            <a:r>
              <a:rPr lang="en-IN" dirty="0" smtClean="0"/>
              <a:t> </a:t>
            </a:r>
            <a:r>
              <a:rPr lang="en-IN" sz="2000" dirty="0" smtClean="0"/>
              <a:t>This project helps us in discovering our own health status </a:t>
            </a:r>
            <a:r>
              <a:rPr lang="en-US" altLang="en-IN" sz="2000" dirty="0" smtClean="0"/>
              <a:t>with the help of physical body measurements</a:t>
            </a:r>
            <a:r>
              <a:rPr lang="en-IN" sz="2000" dirty="0" smtClean="0"/>
              <a:t>.</a:t>
            </a:r>
          </a:p>
          <a:p>
            <a:r>
              <a:rPr lang="en-IN" sz="2000" dirty="0" smtClean="0"/>
              <a:t> </a:t>
            </a:r>
            <a:endParaRPr lang="en-IN" sz="2000" dirty="0"/>
          </a:p>
          <a:p>
            <a:pPr marL="285750" indent="-285750">
              <a:buFont typeface="Wingdings" panose="05000000000000000000" pitchFamily="2" charset="2"/>
              <a:buChar char="Ø"/>
            </a:pPr>
            <a:r>
              <a:rPr lang="en-IN" sz="2000" dirty="0" smtClean="0"/>
              <a:t> The goal is to provide </a:t>
            </a:r>
            <a:r>
              <a:rPr lang="en-IN" sz="2000" dirty="0"/>
              <a:t>some basic </a:t>
            </a:r>
            <a:r>
              <a:rPr lang="en-IN" sz="2000" dirty="0" smtClean="0"/>
              <a:t>tips and health standards with user entry data.</a:t>
            </a:r>
          </a:p>
          <a:p>
            <a:pPr marL="285750" indent="-285750">
              <a:buFont typeface="Wingdings" panose="05000000000000000000" pitchFamily="2" charset="2"/>
              <a:buChar char="Ø"/>
            </a:pPr>
            <a:endParaRPr lang="en-IN" sz="2000" dirty="0"/>
          </a:p>
          <a:p>
            <a:pPr marL="285750" indent="-285750">
              <a:buFont typeface="Wingdings" panose="05000000000000000000" pitchFamily="2" charset="2"/>
              <a:buChar char="Ø"/>
            </a:pPr>
            <a:r>
              <a:rPr lang="en-IN" sz="2000" dirty="0" smtClean="0"/>
              <a:t> In this website we can evaluate our own diet and can see the results online.</a:t>
            </a:r>
          </a:p>
          <a:p>
            <a:pPr marL="285750" indent="-285750">
              <a:buFont typeface="Wingdings" panose="05000000000000000000" pitchFamily="2" charset="2"/>
              <a:buChar char="Ø"/>
            </a:pPr>
            <a:endParaRPr lang="en-IN" sz="2000" dirty="0"/>
          </a:p>
          <a:p>
            <a:pPr marL="285750" indent="-285750">
              <a:buFont typeface="Wingdings" panose="05000000000000000000" pitchFamily="2" charset="2"/>
              <a:buChar char="Ø"/>
            </a:pPr>
            <a:r>
              <a:rPr lang="en-IN" sz="2000" dirty="0" smtClean="0"/>
              <a:t> This website also provides the guidelines for good diet habits to be followed daily and also the preventive measures to be adopted to avoid health problems. </a:t>
            </a:r>
          </a:p>
          <a:p>
            <a:pPr marL="285750" indent="-285750">
              <a:buFont typeface="Wingdings" panose="05000000000000000000" pitchFamily="2" charset="2"/>
              <a:buChar char="Ø"/>
            </a:pPr>
            <a:endParaRPr lang="en-IN" sz="2000" dirty="0" smtClean="0"/>
          </a:p>
          <a:p>
            <a:pPr marL="285750" indent="-285750">
              <a:buFont typeface="Wingdings" panose="05000000000000000000" pitchFamily="2" charset="2"/>
              <a:buChar char="Ø"/>
            </a:pPr>
            <a:r>
              <a:rPr lang="en-US" altLang="en-IN" sz="2000" dirty="0" smtClean="0"/>
              <a:t>The information is also provided in their native language.</a:t>
            </a:r>
          </a:p>
          <a:p>
            <a:pPr marL="285750" indent="-285750">
              <a:buFont typeface="Wingdings" panose="05000000000000000000" pitchFamily="2" charset="2"/>
              <a:buChar char="Ø"/>
            </a:pPr>
            <a:endParaRPr lang="en-IN" sz="2000" dirty="0"/>
          </a:p>
          <a:p>
            <a:pPr marL="285750" indent="-285750"/>
            <a:endParaRPr lang="en-IN" dirty="0" smtClean="0"/>
          </a:p>
          <a:p>
            <a:pPr marL="285750" indent="-285750">
              <a:buFont typeface="Wingdings" panose="05000000000000000000" pitchFamily="2" charset="2"/>
              <a:buChar char="Ø"/>
            </a:pPr>
            <a:endParaRPr lang="en-IN" dirty="0" smtClean="0"/>
          </a:p>
          <a:p>
            <a:endParaRPr lang="en-IN" dirty="0" smtClean="0"/>
          </a:p>
        </p:txBody>
      </p:sp>
      <p:sp>
        <p:nvSpPr>
          <p:cNvPr id="9" name="TextBox 8"/>
          <p:cNvSpPr txBox="1"/>
          <p:nvPr/>
        </p:nvSpPr>
        <p:spPr>
          <a:xfrm>
            <a:off x="3635896" y="260648"/>
            <a:ext cx="2393091" cy="707886"/>
          </a:xfrm>
          <a:prstGeom prst="rect">
            <a:avLst/>
          </a:prstGeom>
          <a:noFill/>
        </p:spPr>
        <p:txBody>
          <a:bodyPr wrap="none" rtlCol="0">
            <a:spAutoFit/>
          </a:bodyPr>
          <a:lstStyle/>
          <a:p>
            <a:r>
              <a:rPr lang="en-IN" sz="4000" b="1" dirty="0" smtClean="0"/>
              <a:t>ABSTRACT</a:t>
            </a:r>
            <a:endParaRPr lang="en-IN" sz="4000" b="1"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6)"/>
          <p:cNvPicPr>
            <a:picLocks noChangeAspect="1"/>
          </p:cNvPicPr>
          <p:nvPr/>
        </p:nvPicPr>
        <p:blipFill>
          <a:blip r:embed="rId2" cstate="print"/>
          <a:stretch>
            <a:fillRect/>
          </a:stretch>
        </p:blipFill>
        <p:spPr>
          <a:xfrm>
            <a:off x="193040" y="243205"/>
            <a:ext cx="8849995" cy="6358255"/>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Project\Class Diagram1.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73696" y="2996952"/>
            <a:ext cx="8812631" cy="2016225"/>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2555776" y="188640"/>
            <a:ext cx="3888432" cy="707886"/>
          </a:xfrm>
          <a:prstGeom prst="rect">
            <a:avLst/>
          </a:prstGeom>
          <a:noFill/>
        </p:spPr>
        <p:txBody>
          <a:bodyPr wrap="square" rtlCol="0">
            <a:spAutoFit/>
          </a:bodyPr>
          <a:lstStyle/>
          <a:p>
            <a:r>
              <a:rPr lang="en-US" sz="4000" dirty="0" smtClean="0"/>
              <a:t>UML diagrams</a:t>
            </a:r>
            <a:endParaRPr lang="en-US" sz="4000" dirty="0"/>
          </a:p>
        </p:txBody>
      </p:sp>
      <p:sp>
        <p:nvSpPr>
          <p:cNvPr id="3" name="TextBox 2"/>
          <p:cNvSpPr txBox="1"/>
          <p:nvPr/>
        </p:nvSpPr>
        <p:spPr>
          <a:xfrm>
            <a:off x="395536" y="1340768"/>
            <a:ext cx="1944216" cy="369332"/>
          </a:xfrm>
          <a:prstGeom prst="rect">
            <a:avLst/>
          </a:prstGeom>
          <a:noFill/>
        </p:spPr>
        <p:txBody>
          <a:bodyPr wrap="square" rtlCol="0">
            <a:spAutoFit/>
          </a:bodyPr>
          <a:lstStyle/>
          <a:p>
            <a:r>
              <a:rPr lang="en-US" b="1" dirty="0" smtClean="0"/>
              <a:t>Class diagram</a:t>
            </a:r>
            <a:endParaRPr lang="en-US" b="1" dirty="0"/>
          </a:p>
        </p:txBody>
      </p:sp>
    </p:spTree>
    <p:extLst>
      <p:ext uri="{BB962C8B-B14F-4D97-AF65-F5344CB8AC3E}">
        <p14:creationId xmlns:p14="http://schemas.microsoft.com/office/powerpoint/2010/main" xmlns="" val="37511409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1720" y="0"/>
            <a:ext cx="4896544" cy="1138773"/>
          </a:xfrm>
          <a:prstGeom prst="rect">
            <a:avLst/>
          </a:prstGeom>
          <a:noFill/>
        </p:spPr>
        <p:txBody>
          <a:bodyPr wrap="square" rtlCol="0">
            <a:spAutoFit/>
          </a:bodyPr>
          <a:lstStyle/>
          <a:p>
            <a:r>
              <a:rPr lang="en-US" dirty="0" smtClean="0"/>
              <a:t>  </a:t>
            </a:r>
            <a:r>
              <a:rPr lang="en-US" sz="4000" dirty="0" smtClean="0"/>
              <a:t>Use case diagram                                                    </a:t>
            </a:r>
          </a:p>
          <a:p>
            <a:r>
              <a:rPr lang="en-US" sz="2800" dirty="0" smtClean="0"/>
              <a:t> </a:t>
            </a:r>
            <a:endParaRPr lang="en-US" sz="2800" dirty="0"/>
          </a:p>
        </p:txBody>
      </p:sp>
      <p:pic>
        <p:nvPicPr>
          <p:cNvPr id="3" name="Picture 2" descr="I:\Use Case Diagram1.jpg"/>
          <p:cNvPicPr>
            <a:picLocks noChangeAspect="1" noChangeArrowheads="1"/>
          </p:cNvPicPr>
          <p:nvPr/>
        </p:nvPicPr>
        <p:blipFill>
          <a:blip r:embed="rId2" cstate="print"/>
          <a:srcRect/>
          <a:stretch>
            <a:fillRect/>
          </a:stretch>
        </p:blipFill>
        <p:spPr bwMode="auto">
          <a:xfrm>
            <a:off x="467544" y="1124744"/>
            <a:ext cx="7992887" cy="4896544"/>
          </a:xfrm>
          <a:prstGeom prst="rect">
            <a:avLst/>
          </a:prstGeom>
          <a:noFill/>
        </p:spPr>
      </p:pic>
    </p:spTree>
    <p:extLst>
      <p:ext uri="{BB962C8B-B14F-4D97-AF65-F5344CB8AC3E}">
        <p14:creationId xmlns:p14="http://schemas.microsoft.com/office/powerpoint/2010/main" xmlns="" val="28010821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Project\Activity Diagram2.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275856" y="980728"/>
            <a:ext cx="2019300" cy="554355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1979712" y="188640"/>
            <a:ext cx="6264696" cy="707886"/>
          </a:xfrm>
          <a:prstGeom prst="rect">
            <a:avLst/>
          </a:prstGeom>
          <a:noFill/>
        </p:spPr>
        <p:txBody>
          <a:bodyPr wrap="square" rtlCol="0">
            <a:spAutoFit/>
          </a:bodyPr>
          <a:lstStyle/>
          <a:p>
            <a:r>
              <a:rPr lang="en-US" sz="4000" dirty="0" smtClean="0"/>
              <a:t>Activity diagram</a:t>
            </a:r>
            <a:endParaRPr lang="en-US" sz="4000" dirty="0"/>
          </a:p>
        </p:txBody>
      </p:sp>
    </p:spTree>
    <p:extLst>
      <p:ext uri="{BB962C8B-B14F-4D97-AF65-F5344CB8AC3E}">
        <p14:creationId xmlns:p14="http://schemas.microsoft.com/office/powerpoint/2010/main" xmlns="" val="31973414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Project\Sequence Diagram1.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51520" y="1196752"/>
            <a:ext cx="7896225" cy="52959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extBox 1"/>
          <p:cNvSpPr txBox="1"/>
          <p:nvPr/>
        </p:nvSpPr>
        <p:spPr>
          <a:xfrm>
            <a:off x="1691680" y="0"/>
            <a:ext cx="6756424" cy="707886"/>
          </a:xfrm>
          <a:prstGeom prst="rect">
            <a:avLst/>
          </a:prstGeom>
          <a:noFill/>
        </p:spPr>
        <p:txBody>
          <a:bodyPr wrap="square" rtlCol="0">
            <a:spAutoFit/>
          </a:bodyPr>
          <a:lstStyle/>
          <a:p>
            <a:r>
              <a:rPr lang="en-US" sz="4000" dirty="0" smtClean="0"/>
              <a:t>Sequential Diagram</a:t>
            </a:r>
            <a:endParaRPr lang="en-US" sz="4000" dirty="0"/>
          </a:p>
        </p:txBody>
      </p:sp>
    </p:spTree>
    <p:extLst>
      <p:ext uri="{BB962C8B-B14F-4D97-AF65-F5344CB8AC3E}">
        <p14:creationId xmlns:p14="http://schemas.microsoft.com/office/powerpoint/2010/main" xmlns="" val="387619227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7824" y="332656"/>
            <a:ext cx="2507418" cy="707886"/>
          </a:xfrm>
          <a:prstGeom prst="rect">
            <a:avLst/>
          </a:prstGeom>
          <a:noFill/>
        </p:spPr>
        <p:txBody>
          <a:bodyPr wrap="none" rtlCol="0">
            <a:spAutoFit/>
          </a:bodyPr>
          <a:lstStyle/>
          <a:p>
            <a:r>
              <a:rPr lang="en-IN" sz="4000" b="1" dirty="0" smtClean="0"/>
              <a:t>Conclusion</a:t>
            </a:r>
            <a:endParaRPr lang="en-IN" sz="4000" b="1" dirty="0"/>
          </a:p>
        </p:txBody>
      </p:sp>
      <p:sp>
        <p:nvSpPr>
          <p:cNvPr id="3" name="TextBox 2"/>
          <p:cNvSpPr txBox="1"/>
          <p:nvPr/>
        </p:nvSpPr>
        <p:spPr>
          <a:xfrm>
            <a:off x="611560" y="1340768"/>
            <a:ext cx="6102350" cy="1923415"/>
          </a:xfrm>
          <a:prstGeom prst="rect">
            <a:avLst/>
          </a:prstGeom>
          <a:noFill/>
        </p:spPr>
        <p:txBody>
          <a:bodyPr wrap="none" rtlCol="0">
            <a:spAutoFit/>
          </a:bodyPr>
          <a:lstStyle/>
          <a:p>
            <a:pPr>
              <a:buFont typeface="Wingdings" panose="05000000000000000000" pitchFamily="2" charset="2"/>
              <a:buChar char="Ø"/>
            </a:pPr>
            <a:r>
              <a:rPr lang="en-IN" dirty="0" smtClean="0"/>
              <a:t>T</a:t>
            </a:r>
            <a:r>
              <a:rPr lang="en-IN" sz="2400" dirty="0" smtClean="0"/>
              <a:t>his website provides sample diet suggestion.</a:t>
            </a:r>
          </a:p>
          <a:p>
            <a:pPr>
              <a:buFont typeface="Wingdings" panose="05000000000000000000" pitchFamily="2" charset="2"/>
              <a:buChar char="Ø"/>
            </a:pPr>
            <a:endParaRPr lang="en-IN" sz="2400" dirty="0" smtClean="0"/>
          </a:p>
          <a:p>
            <a:pPr>
              <a:buFont typeface="Wingdings" panose="05000000000000000000" pitchFamily="2" charset="2"/>
              <a:buChar char="Ø"/>
            </a:pPr>
            <a:r>
              <a:rPr lang="en-IN" sz="2400" dirty="0" smtClean="0"/>
              <a:t>It consults the type of doctor to be suggested.</a:t>
            </a:r>
          </a:p>
          <a:p>
            <a:pPr>
              <a:buFont typeface="Wingdings" panose="05000000000000000000" pitchFamily="2" charset="2"/>
              <a:buChar char="Ø"/>
            </a:pPr>
            <a:endParaRPr lang="en-IN" sz="2400" dirty="0" smtClean="0"/>
          </a:p>
          <a:p>
            <a:pPr>
              <a:buFont typeface="Wingdings" panose="05000000000000000000" pitchFamily="2" charset="2"/>
              <a:buChar char="Ø"/>
            </a:pPr>
            <a:r>
              <a:rPr lang="en-IN" sz="2400" dirty="0" smtClean="0"/>
              <a:t>It </a:t>
            </a:r>
            <a:r>
              <a:rPr lang="en-US" altLang="en-IN" sz="2400" dirty="0" smtClean="0"/>
              <a:t>gives primary first aid guidence to injuries</a:t>
            </a:r>
            <a:r>
              <a:rPr lang="en-IN" sz="2400" dirty="0" smtClean="0"/>
              <a:t>.</a:t>
            </a:r>
            <a:endParaRPr lang="en-IN" sz="2400"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3728" y="2780928"/>
            <a:ext cx="2555123" cy="369332"/>
          </a:xfrm>
          <a:prstGeom prst="rect">
            <a:avLst/>
          </a:prstGeom>
          <a:noFill/>
        </p:spPr>
        <p:txBody>
          <a:bodyPr wrap="none" rtlCol="0">
            <a:spAutoFit/>
          </a:bodyPr>
          <a:lstStyle/>
          <a:p>
            <a:r>
              <a:rPr lang="en-IN" b="1" dirty="0" smtClean="0"/>
              <a:t>                     THANK YOU.</a:t>
            </a:r>
            <a:endParaRPr lang="en-IN" b="1" dirty="0"/>
          </a:p>
        </p:txBody>
      </p:sp>
      <p:sp>
        <p:nvSpPr>
          <p:cNvPr id="3" name="TextBox 2"/>
          <p:cNvSpPr txBox="1"/>
          <p:nvPr/>
        </p:nvSpPr>
        <p:spPr>
          <a:xfrm>
            <a:off x="2699792" y="1484784"/>
            <a:ext cx="1803058" cy="369332"/>
          </a:xfrm>
          <a:prstGeom prst="rect">
            <a:avLst/>
          </a:prstGeom>
          <a:noFill/>
        </p:spPr>
        <p:txBody>
          <a:bodyPr wrap="none" rtlCol="0">
            <a:spAutoFit/>
          </a:bodyPr>
          <a:lstStyle/>
          <a:p>
            <a:r>
              <a:rPr lang="en-IN" b="1" dirty="0" smtClean="0"/>
              <a:t>ANY QUERIES???</a:t>
            </a:r>
            <a:endParaRPr lang="en-IN" b="1"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5816" y="332656"/>
            <a:ext cx="3940502" cy="1323439"/>
          </a:xfrm>
          <a:prstGeom prst="rect">
            <a:avLst/>
          </a:prstGeom>
          <a:noFill/>
        </p:spPr>
        <p:txBody>
          <a:bodyPr wrap="none" rtlCol="0">
            <a:spAutoFit/>
          </a:bodyPr>
          <a:lstStyle/>
          <a:p>
            <a:r>
              <a:rPr lang="en-IN" sz="4000" b="1" dirty="0" smtClean="0"/>
              <a:t>EXISTING SYSTEM</a:t>
            </a:r>
          </a:p>
          <a:p>
            <a:endParaRPr lang="en-IN" sz="4000" b="1" dirty="0"/>
          </a:p>
        </p:txBody>
      </p:sp>
      <p:sp>
        <p:nvSpPr>
          <p:cNvPr id="3" name="TextBox 2"/>
          <p:cNvSpPr txBox="1"/>
          <p:nvPr/>
        </p:nvSpPr>
        <p:spPr>
          <a:xfrm>
            <a:off x="179512" y="1412776"/>
            <a:ext cx="9174011" cy="3446780"/>
          </a:xfrm>
          <a:prstGeom prst="rect">
            <a:avLst/>
          </a:prstGeom>
          <a:noFill/>
        </p:spPr>
        <p:txBody>
          <a:bodyPr wrap="square" rtlCol="0">
            <a:spAutoFit/>
          </a:bodyPr>
          <a:lstStyle/>
          <a:p>
            <a:pPr>
              <a:buFont typeface="Wingdings" panose="05000000000000000000" pitchFamily="2" charset="2"/>
              <a:buChar char="Ø"/>
            </a:pPr>
            <a:r>
              <a:rPr lang="en-IN" dirty="0" smtClean="0"/>
              <a:t>    </a:t>
            </a:r>
            <a:r>
              <a:rPr lang="en-IN" sz="2000" dirty="0" smtClean="0"/>
              <a:t>The existing medical websites provide information on various areas of health </a:t>
            </a:r>
            <a:r>
              <a:rPr lang="en-US" altLang="en-IN" sz="2000" dirty="0" smtClean="0"/>
              <a:t>in jorgen language</a:t>
            </a:r>
            <a:r>
              <a:rPr lang="en-IN" sz="2000" dirty="0" smtClean="0"/>
              <a:t>.</a:t>
            </a:r>
          </a:p>
          <a:p>
            <a:pPr>
              <a:buFont typeface="Wingdings" panose="05000000000000000000" pitchFamily="2" charset="2"/>
              <a:buChar char="Ø"/>
            </a:pPr>
            <a:endParaRPr lang="en-IN" sz="2000" dirty="0" smtClean="0"/>
          </a:p>
          <a:p>
            <a:pPr>
              <a:buFont typeface="Wingdings" panose="05000000000000000000" pitchFamily="2" charset="2"/>
              <a:buChar char="Ø"/>
            </a:pPr>
            <a:r>
              <a:rPr lang="en-IN" sz="2000" dirty="0" smtClean="0"/>
              <a:t>    For example if we take nutritiondata.self.com website which is based  on health ,</a:t>
            </a:r>
          </a:p>
          <a:p>
            <a:pPr indent="0">
              <a:buFont typeface="Wingdings" panose="05000000000000000000" pitchFamily="2" charset="2"/>
              <a:buNone/>
            </a:pPr>
            <a:r>
              <a:rPr lang="en-IN" sz="2000" dirty="0" smtClean="0"/>
              <a:t> In this website we can calculate  our calories burned ..so on .</a:t>
            </a:r>
          </a:p>
          <a:p>
            <a:pPr>
              <a:buFont typeface="Wingdings" panose="05000000000000000000" pitchFamily="2" charset="2"/>
              <a:buChar char="Ø"/>
            </a:pPr>
            <a:endParaRPr lang="en-IN" sz="2000" dirty="0" smtClean="0"/>
          </a:p>
          <a:p>
            <a:pPr>
              <a:buFont typeface="Wingdings" panose="05000000000000000000" pitchFamily="2" charset="2"/>
              <a:buChar char="Ø"/>
            </a:pPr>
            <a:r>
              <a:rPr lang="en-IN" sz="2000" dirty="0" smtClean="0"/>
              <a:t>   </a:t>
            </a:r>
            <a:r>
              <a:rPr lang="en-US" altLang="en-IN" sz="2000" dirty="0" smtClean="0"/>
              <a:t>They</a:t>
            </a:r>
            <a:r>
              <a:rPr lang="en-IN" sz="2000" dirty="0" smtClean="0"/>
              <a:t> </a:t>
            </a:r>
            <a:r>
              <a:rPr lang="en-US" altLang="en-IN" sz="2000" dirty="0" smtClean="0"/>
              <a:t>display</a:t>
            </a:r>
            <a:r>
              <a:rPr lang="en-IN" sz="2000" dirty="0" smtClean="0"/>
              <a:t> the nutrition chart needed for </a:t>
            </a:r>
            <a:r>
              <a:rPr lang="en-US" altLang="en-IN" sz="2000" dirty="0" smtClean="0"/>
              <a:t>a </a:t>
            </a:r>
            <a:r>
              <a:rPr lang="en-IN" sz="2000" dirty="0" smtClean="0"/>
              <a:t> person </a:t>
            </a:r>
            <a:r>
              <a:rPr lang="en-US" altLang="en-IN" sz="2000" dirty="0" smtClean="0"/>
              <a:t>and by seeing them it is difficult to calculate the calories of our diet</a:t>
            </a:r>
            <a:r>
              <a:rPr lang="en-IN" sz="2000" dirty="0" smtClean="0"/>
              <a:t>.</a:t>
            </a:r>
          </a:p>
          <a:p>
            <a:r>
              <a:rPr lang="en-IN" sz="2000" dirty="0" smtClean="0"/>
              <a:t> </a:t>
            </a:r>
          </a:p>
          <a:p>
            <a:pPr>
              <a:buFont typeface="Wingdings" panose="05000000000000000000" pitchFamily="2" charset="2"/>
              <a:buChar char="Ø"/>
            </a:pPr>
            <a:r>
              <a:rPr lang="en-IN" sz="2000" dirty="0" smtClean="0"/>
              <a:t>   All the existing systems provide information in a generalized form. </a:t>
            </a:r>
          </a:p>
          <a:p>
            <a:pPr indent="0">
              <a:buFont typeface="Wingdings" panose="05000000000000000000" pitchFamily="2" charset="2"/>
              <a:buNone/>
            </a:pPr>
            <a:endParaRPr lang="en-IN"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55776" y="332656"/>
            <a:ext cx="3764428" cy="707886"/>
          </a:xfrm>
          <a:prstGeom prst="rect">
            <a:avLst/>
          </a:prstGeom>
          <a:noFill/>
        </p:spPr>
        <p:txBody>
          <a:bodyPr wrap="none" rtlCol="0">
            <a:spAutoFit/>
          </a:bodyPr>
          <a:lstStyle/>
          <a:p>
            <a:r>
              <a:rPr lang="en-IN" sz="4000" b="1" dirty="0" smtClean="0"/>
              <a:t>DISADVANTAGES</a:t>
            </a:r>
            <a:endParaRPr lang="en-IN" sz="4000" b="1" dirty="0"/>
          </a:p>
        </p:txBody>
      </p:sp>
      <p:sp>
        <p:nvSpPr>
          <p:cNvPr id="3" name="TextBox 2"/>
          <p:cNvSpPr txBox="1"/>
          <p:nvPr/>
        </p:nvSpPr>
        <p:spPr>
          <a:xfrm>
            <a:off x="539552" y="1340768"/>
            <a:ext cx="7831455" cy="2837180"/>
          </a:xfrm>
          <a:prstGeom prst="rect">
            <a:avLst/>
          </a:prstGeom>
          <a:noFill/>
        </p:spPr>
        <p:txBody>
          <a:bodyPr wrap="none" rtlCol="0">
            <a:spAutoFit/>
          </a:bodyPr>
          <a:lstStyle/>
          <a:p>
            <a:pPr marL="342900" indent="-342900">
              <a:buFont typeface="Wingdings" panose="05000000000000000000" pitchFamily="2" charset="2"/>
              <a:buChar char="Ø"/>
            </a:pPr>
            <a:r>
              <a:rPr lang="en-IN" sz="2000" dirty="0" smtClean="0"/>
              <a:t>A user may not have any idea of nutrition chart measures .</a:t>
            </a:r>
          </a:p>
          <a:p>
            <a:pPr marL="342900" indent="-342900"/>
            <a:endParaRPr lang="en-IN" sz="2000" dirty="0" smtClean="0"/>
          </a:p>
          <a:p>
            <a:pPr marL="342900" indent="-342900">
              <a:buFont typeface="Wingdings" panose="05000000000000000000" pitchFamily="2" charset="2"/>
              <a:buChar char="Ø"/>
            </a:pPr>
            <a:r>
              <a:rPr lang="en-IN" sz="2000" dirty="0" smtClean="0"/>
              <a:t>User may be naïve on medical grounds.</a:t>
            </a:r>
          </a:p>
          <a:p>
            <a:pPr marL="342900" indent="-342900"/>
            <a:endParaRPr lang="en-IN" sz="2000" dirty="0" smtClean="0"/>
          </a:p>
          <a:p>
            <a:pPr marL="342900" indent="-342900">
              <a:buFont typeface="Wingdings" panose="05000000000000000000" pitchFamily="2" charset="2"/>
              <a:buChar char="Ø"/>
            </a:pPr>
            <a:r>
              <a:rPr lang="en-IN" sz="2000" dirty="0" smtClean="0"/>
              <a:t>Doesn’t have any idea on the availability of nutrients in food resources.</a:t>
            </a:r>
          </a:p>
          <a:p>
            <a:pPr marL="342900" indent="-342900"/>
            <a:endParaRPr lang="en-IN" sz="2000" dirty="0" smtClean="0"/>
          </a:p>
          <a:p>
            <a:pPr marL="342900" indent="-342900">
              <a:buFont typeface="Wingdings" panose="05000000000000000000" pitchFamily="2" charset="2"/>
              <a:buChar char="Ø"/>
            </a:pPr>
            <a:r>
              <a:rPr lang="en-IN" sz="2000" dirty="0" smtClean="0"/>
              <a:t>May not know the proper food item names or pictures.</a:t>
            </a:r>
          </a:p>
          <a:p>
            <a:endParaRPr lang="en-IN" sz="2000" dirty="0" smtClean="0"/>
          </a:p>
          <a:p>
            <a:pPr marL="342900" indent="-342900"/>
            <a:endParaRPr lang="en-IN" sz="2000"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0"/>
            <a:ext cx="4317207" cy="1323439"/>
          </a:xfrm>
          <a:prstGeom prst="rect">
            <a:avLst/>
          </a:prstGeom>
          <a:noFill/>
        </p:spPr>
        <p:txBody>
          <a:bodyPr wrap="none" rtlCol="0">
            <a:spAutoFit/>
          </a:bodyPr>
          <a:lstStyle/>
          <a:p>
            <a:r>
              <a:rPr lang="en-IN" sz="4000" b="1" dirty="0" smtClean="0"/>
              <a:t>PROPOSED SYSTEM</a:t>
            </a:r>
          </a:p>
          <a:p>
            <a:endParaRPr lang="en-IN" sz="4000" b="1" dirty="0"/>
          </a:p>
        </p:txBody>
      </p:sp>
      <p:sp>
        <p:nvSpPr>
          <p:cNvPr id="3" name="TextBox 2"/>
          <p:cNvSpPr txBox="1"/>
          <p:nvPr/>
        </p:nvSpPr>
        <p:spPr>
          <a:xfrm>
            <a:off x="357505" y="1196975"/>
            <a:ext cx="13350875" cy="4361815"/>
          </a:xfrm>
          <a:prstGeom prst="rect">
            <a:avLst/>
          </a:prstGeom>
          <a:noFill/>
        </p:spPr>
        <p:txBody>
          <a:bodyPr wrap="square" rtlCol="0">
            <a:spAutoFit/>
          </a:bodyPr>
          <a:lstStyle/>
          <a:p>
            <a:pPr marL="285750" indent="-285750">
              <a:buFont typeface="Wingdings" panose="05000000000000000000" pitchFamily="2" charset="2"/>
              <a:buChar char="Ø"/>
            </a:pPr>
            <a:r>
              <a:rPr lang="en-IN" sz="2400" dirty="0" smtClean="0"/>
              <a:t> </a:t>
            </a:r>
            <a:r>
              <a:rPr lang="en-IN" sz="2000" dirty="0" smtClean="0"/>
              <a:t>In this intelligent health monitoring system , a person can himself take</a:t>
            </a:r>
          </a:p>
          <a:p>
            <a:pPr indent="0">
              <a:buFont typeface="Wingdings" panose="05000000000000000000" pitchFamily="2" charset="2"/>
              <a:buNone/>
            </a:pPr>
            <a:r>
              <a:rPr lang="en-IN" sz="2000" dirty="0" smtClean="0"/>
              <a:t>a virtual physical health checkups on their body . </a:t>
            </a:r>
          </a:p>
          <a:p>
            <a:endParaRPr lang="en-IN" sz="2000" dirty="0" smtClean="0"/>
          </a:p>
          <a:p>
            <a:pPr marL="285750" indent="-285750">
              <a:buFont typeface="Wingdings" panose="05000000000000000000" pitchFamily="2" charset="2"/>
              <a:buChar char="Ø"/>
            </a:pPr>
            <a:r>
              <a:rPr lang="en-IN" sz="2000" dirty="0" smtClean="0"/>
              <a:t> It also gives the right nutrition charts for right ages. It also </a:t>
            </a:r>
            <a:r>
              <a:rPr lang="en-IN" sz="2000" dirty="0"/>
              <a:t>alerts us on</a:t>
            </a:r>
          </a:p>
          <a:p>
            <a:pPr indent="0">
              <a:buFont typeface="Wingdings" panose="05000000000000000000" pitchFamily="2" charset="2"/>
              <a:buNone/>
            </a:pPr>
            <a:r>
              <a:rPr lang="en-IN" sz="2000" dirty="0"/>
              <a:t> our future health </a:t>
            </a:r>
            <a:r>
              <a:rPr lang="en-IN" sz="2000" dirty="0" smtClean="0"/>
              <a:t>problems</a:t>
            </a:r>
            <a:r>
              <a:rPr lang="en-IN" sz="2000" dirty="0"/>
              <a:t>. </a:t>
            </a:r>
            <a:endParaRPr lang="en-IN" sz="2000" dirty="0" smtClean="0"/>
          </a:p>
          <a:p>
            <a:r>
              <a:rPr lang="en-IN" sz="2000" dirty="0" smtClean="0"/>
              <a:t> </a:t>
            </a:r>
          </a:p>
          <a:p>
            <a:pPr marL="285750" indent="-285750">
              <a:buFont typeface="Wingdings" panose="05000000000000000000" pitchFamily="2" charset="2"/>
              <a:buChar char="Ø"/>
            </a:pPr>
            <a:r>
              <a:rPr lang="en-IN" sz="2000" dirty="0" smtClean="0"/>
              <a:t> </a:t>
            </a:r>
            <a:r>
              <a:rPr lang="en-US" altLang="en-IN" sz="2000" dirty="0" smtClean="0"/>
              <a:t>We can calculate our calories based on our food we take daily.</a:t>
            </a:r>
          </a:p>
          <a:p>
            <a:pPr marL="285750" indent="-285750">
              <a:buFont typeface="Wingdings" panose="05000000000000000000" pitchFamily="2" charset="2"/>
              <a:buChar char="Ø"/>
            </a:pPr>
            <a:endParaRPr lang="en-US" altLang="en-IN" sz="2000" dirty="0" smtClean="0"/>
          </a:p>
          <a:p>
            <a:pPr marL="285750" indent="-285750">
              <a:buFont typeface="Wingdings" panose="05000000000000000000" pitchFamily="2" charset="2"/>
              <a:buChar char="Ø"/>
            </a:pPr>
            <a:r>
              <a:rPr lang="en-US" altLang="en-IN" sz="2000" dirty="0" smtClean="0"/>
              <a:t>Provides primary first aid for injuries like snake byte.</a:t>
            </a:r>
          </a:p>
          <a:p>
            <a:pPr marL="285750" indent="-285750">
              <a:buFont typeface="Wingdings" panose="05000000000000000000" pitchFamily="2" charset="2"/>
              <a:buChar char="Ø"/>
            </a:pPr>
            <a:endParaRPr lang="en-US" altLang="en-IN" sz="2000" dirty="0" smtClean="0"/>
          </a:p>
          <a:p>
            <a:pPr marL="285750" indent="-285750">
              <a:buFont typeface="Wingdings" panose="05000000000000000000" pitchFamily="2" charset="2"/>
              <a:buChar char="Ø"/>
            </a:pPr>
            <a:r>
              <a:rPr lang="en-US" altLang="en-IN" sz="2000" dirty="0" smtClean="0"/>
              <a:t>It suggests the type of doctor to be consulted.</a:t>
            </a:r>
            <a:r>
              <a:rPr lang="en-IN" sz="2000" dirty="0"/>
              <a:t> </a:t>
            </a:r>
          </a:p>
          <a:p>
            <a:pPr marL="285750" indent="-285750">
              <a:buFont typeface="Wingdings" panose="05000000000000000000" pitchFamily="2" charset="2"/>
              <a:buChar char="Ø"/>
            </a:pPr>
            <a:endParaRPr lang="en-IN" sz="2000" dirty="0"/>
          </a:p>
          <a:p>
            <a:r>
              <a:rPr lang="en-IN" dirty="0" smtClean="0"/>
              <a:t> </a:t>
            </a:r>
            <a:endParaRPr lang="en-IN" dirty="0"/>
          </a:p>
          <a:p>
            <a:r>
              <a:rPr lang="en-IN" dirty="0" smtClean="0"/>
              <a:t>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5816" y="0"/>
            <a:ext cx="3068597" cy="1323439"/>
          </a:xfrm>
          <a:prstGeom prst="rect">
            <a:avLst/>
          </a:prstGeom>
          <a:noFill/>
        </p:spPr>
        <p:txBody>
          <a:bodyPr wrap="none" rtlCol="0">
            <a:spAutoFit/>
          </a:bodyPr>
          <a:lstStyle/>
          <a:p>
            <a:r>
              <a:rPr lang="en-IN" sz="4000" b="1" dirty="0" smtClean="0"/>
              <a:t>ADVANTAGES</a:t>
            </a:r>
          </a:p>
          <a:p>
            <a:endParaRPr lang="en-IN" sz="4000" b="1" dirty="0"/>
          </a:p>
        </p:txBody>
      </p:sp>
      <p:sp>
        <p:nvSpPr>
          <p:cNvPr id="3" name="TextBox 2"/>
          <p:cNvSpPr txBox="1"/>
          <p:nvPr/>
        </p:nvSpPr>
        <p:spPr>
          <a:xfrm>
            <a:off x="539552" y="1052736"/>
            <a:ext cx="6445250" cy="2227580"/>
          </a:xfrm>
          <a:prstGeom prst="rect">
            <a:avLst/>
          </a:prstGeom>
          <a:noFill/>
        </p:spPr>
        <p:txBody>
          <a:bodyPr wrap="none" rtlCol="0">
            <a:spAutoFit/>
          </a:bodyPr>
          <a:lstStyle/>
          <a:p>
            <a:pPr marL="342900" indent="-342900">
              <a:buFont typeface="Wingdings" panose="05000000000000000000" pitchFamily="2" charset="2"/>
              <a:buChar char="Ø"/>
            </a:pPr>
            <a:r>
              <a:rPr lang="en-IN" sz="2000" dirty="0" smtClean="0"/>
              <a:t>Free online health checkups.</a:t>
            </a:r>
          </a:p>
          <a:p>
            <a:pPr marL="342900" indent="-342900"/>
            <a:endParaRPr lang="en-IN" sz="2000" dirty="0" smtClean="0"/>
          </a:p>
          <a:p>
            <a:pPr marL="342900" indent="-342900">
              <a:buFont typeface="Wingdings" panose="05000000000000000000" pitchFamily="2" charset="2"/>
              <a:buChar char="Ø"/>
            </a:pPr>
            <a:r>
              <a:rPr lang="en-IN" sz="2000" dirty="0" smtClean="0"/>
              <a:t>Online results on our health.</a:t>
            </a:r>
          </a:p>
          <a:p>
            <a:pPr marL="342900" indent="-342900"/>
            <a:endParaRPr lang="en-IN" sz="2000" dirty="0" smtClean="0"/>
          </a:p>
          <a:p>
            <a:pPr marL="342900" indent="-342900">
              <a:buFont typeface="Wingdings" panose="05000000000000000000" pitchFamily="2" charset="2"/>
              <a:buChar char="Ø"/>
            </a:pPr>
            <a:r>
              <a:rPr lang="en-IN" sz="2000" dirty="0" smtClean="0"/>
              <a:t>Warnings and suggestions on our future health problems.</a:t>
            </a:r>
          </a:p>
          <a:p>
            <a:pPr marL="342900" indent="-342900"/>
            <a:endParaRPr lang="en-IN" sz="2000" dirty="0" smtClean="0"/>
          </a:p>
          <a:p>
            <a:pPr>
              <a:buFont typeface="Wingdings" panose="05000000000000000000" pitchFamily="2" charset="2"/>
              <a:buChar char="Ø"/>
            </a:pPr>
            <a:r>
              <a:rPr lang="en-IN" sz="2000" dirty="0" smtClean="0"/>
              <a:t>  </a:t>
            </a:r>
            <a:r>
              <a:rPr lang="en-US" altLang="en-IN" sz="2000" dirty="0" smtClean="0"/>
              <a:t>Our daily calorie intake </a:t>
            </a:r>
            <a:r>
              <a:rPr lang="en-IN" sz="2000" dirty="0" smtClean="0"/>
              <a:t>visualization.</a:t>
            </a:r>
            <a:endParaRPr lang="en-IN" sz="20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19672" y="332656"/>
            <a:ext cx="6090065" cy="707886"/>
          </a:xfrm>
          <a:prstGeom prst="rect">
            <a:avLst/>
          </a:prstGeom>
        </p:spPr>
        <p:txBody>
          <a:bodyPr wrap="none">
            <a:spAutoFit/>
          </a:bodyPr>
          <a:lstStyle/>
          <a:p>
            <a:r>
              <a:rPr lang="en-IN" sz="4000" b="1" dirty="0" smtClean="0"/>
              <a:t>SOFTWARE REQUIREMENTS</a:t>
            </a:r>
          </a:p>
        </p:txBody>
      </p:sp>
      <p:sp>
        <p:nvSpPr>
          <p:cNvPr id="3" name="Rectangle 2"/>
          <p:cNvSpPr/>
          <p:nvPr/>
        </p:nvSpPr>
        <p:spPr>
          <a:xfrm>
            <a:off x="755576" y="1412776"/>
            <a:ext cx="3674211" cy="3970318"/>
          </a:xfrm>
          <a:prstGeom prst="rect">
            <a:avLst/>
          </a:prstGeom>
        </p:spPr>
        <p:txBody>
          <a:bodyPr wrap="none">
            <a:spAutoFit/>
          </a:bodyPr>
          <a:lstStyle/>
          <a:p>
            <a:pPr marL="342900" indent="-342900">
              <a:buFont typeface="Wingdings" pitchFamily="2" charset="2"/>
              <a:buChar char="Ø"/>
            </a:pPr>
            <a:r>
              <a:rPr lang="en-IN" dirty="0" smtClean="0"/>
              <a:t>Front end :</a:t>
            </a:r>
          </a:p>
          <a:p>
            <a:pPr marL="342900" indent="-342900"/>
            <a:r>
              <a:rPr lang="en-IN" dirty="0" smtClean="0"/>
              <a:t>           HTML</a:t>
            </a:r>
          </a:p>
          <a:p>
            <a:pPr marL="342900" indent="-342900"/>
            <a:r>
              <a:rPr lang="en-IN" dirty="0" smtClean="0"/>
              <a:t>           CSS</a:t>
            </a:r>
          </a:p>
          <a:p>
            <a:pPr marL="342900" indent="-342900"/>
            <a:r>
              <a:rPr lang="en-IN" dirty="0" smtClean="0"/>
              <a:t>           Java Scripts</a:t>
            </a:r>
          </a:p>
          <a:p>
            <a:pPr marL="342900" indent="-342900"/>
            <a:r>
              <a:rPr lang="en-IN" dirty="0" smtClean="0"/>
              <a:t>           Angular.js</a:t>
            </a:r>
          </a:p>
          <a:p>
            <a:pPr marL="342900" indent="-342900"/>
            <a:r>
              <a:rPr lang="en-IN" dirty="0" smtClean="0"/>
              <a:t>           </a:t>
            </a:r>
            <a:r>
              <a:rPr lang="en-IN" dirty="0" err="1" smtClean="0"/>
              <a:t>Webbrowser</a:t>
            </a:r>
            <a:endParaRPr lang="en-IN" dirty="0" smtClean="0"/>
          </a:p>
          <a:p>
            <a:pPr marL="342900" indent="-342900"/>
            <a:r>
              <a:rPr lang="en-IN" dirty="0" smtClean="0"/>
              <a:t>          </a:t>
            </a:r>
          </a:p>
          <a:p>
            <a:pPr marL="342900" indent="-342900"/>
            <a:r>
              <a:rPr lang="en-IN" dirty="0"/>
              <a:t> </a:t>
            </a:r>
            <a:r>
              <a:rPr lang="en-IN" dirty="0" smtClean="0"/>
              <a:t>          </a:t>
            </a:r>
          </a:p>
          <a:p>
            <a:pPr marL="342900" indent="-342900">
              <a:buFont typeface="Wingdings" pitchFamily="2" charset="2"/>
              <a:buChar char="Ø"/>
            </a:pPr>
            <a:r>
              <a:rPr lang="en-IN" dirty="0" smtClean="0"/>
              <a:t>    Back end:</a:t>
            </a:r>
          </a:p>
          <a:p>
            <a:r>
              <a:rPr lang="en-IN" dirty="0" smtClean="0"/>
              <a:t>           PHP</a:t>
            </a:r>
          </a:p>
          <a:p>
            <a:pPr marL="342900" indent="-342900"/>
            <a:r>
              <a:rPr lang="en-IN" dirty="0" smtClean="0"/>
              <a:t>           Microsoft excel</a:t>
            </a:r>
          </a:p>
          <a:p>
            <a:pPr marL="342900" indent="-342900"/>
            <a:r>
              <a:rPr lang="en-IN" dirty="0" smtClean="0"/>
              <a:t>           chart.js  (Data visualization)   </a:t>
            </a:r>
          </a:p>
          <a:p>
            <a:pPr marL="342900" indent="-342900"/>
            <a:r>
              <a:rPr lang="en-IN" dirty="0" smtClean="0"/>
              <a:t>           WAMPP(</a:t>
            </a:r>
            <a:r>
              <a:rPr lang="en-IN" dirty="0" err="1" smtClean="0"/>
              <a:t>MySQL,Apache</a:t>
            </a:r>
            <a:r>
              <a:rPr lang="en-IN" dirty="0" smtClean="0"/>
              <a:t>)           </a:t>
            </a:r>
          </a:p>
          <a:p>
            <a:pPr marL="342900" indent="-342900"/>
            <a:endParaRPr lang="en-IN"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19672" y="188640"/>
            <a:ext cx="6254982" cy="707886"/>
          </a:xfrm>
          <a:prstGeom prst="rect">
            <a:avLst/>
          </a:prstGeom>
        </p:spPr>
        <p:txBody>
          <a:bodyPr wrap="none">
            <a:spAutoFit/>
          </a:bodyPr>
          <a:lstStyle/>
          <a:p>
            <a:r>
              <a:rPr lang="en-IN" sz="4000" b="1" dirty="0" smtClean="0"/>
              <a:t>HARDWARE REQUIREMENTS</a:t>
            </a:r>
          </a:p>
        </p:txBody>
      </p:sp>
      <p:sp>
        <p:nvSpPr>
          <p:cNvPr id="3" name="Rectangle 2"/>
          <p:cNvSpPr/>
          <p:nvPr/>
        </p:nvSpPr>
        <p:spPr>
          <a:xfrm>
            <a:off x="539552" y="1196752"/>
            <a:ext cx="2498954" cy="923330"/>
          </a:xfrm>
          <a:prstGeom prst="rect">
            <a:avLst/>
          </a:prstGeom>
        </p:spPr>
        <p:txBody>
          <a:bodyPr wrap="none">
            <a:spAutoFit/>
          </a:bodyPr>
          <a:lstStyle/>
          <a:p>
            <a:pPr marL="342900" indent="-342900">
              <a:buFont typeface="Wingdings" pitchFamily="2" charset="2"/>
              <a:buChar char="Ø"/>
            </a:pPr>
            <a:r>
              <a:rPr lang="en-IN" dirty="0" smtClean="0"/>
              <a:t>4GB RAM.</a:t>
            </a:r>
          </a:p>
          <a:p>
            <a:pPr marL="342900" indent="-342900">
              <a:buFont typeface="Wingdings" pitchFamily="2" charset="2"/>
              <a:buChar char="Ø"/>
            </a:pPr>
            <a:r>
              <a:rPr lang="en-IN" dirty="0" smtClean="0"/>
              <a:t>Network connection.</a:t>
            </a:r>
          </a:p>
          <a:p>
            <a:pPr marL="342900" indent="-342900">
              <a:buFont typeface="Wingdings" pitchFamily="2" charset="2"/>
              <a:buChar char="Ø"/>
            </a:pPr>
            <a:r>
              <a:rPr lang="en-IN" dirty="0" smtClean="0"/>
              <a:t>1TB HDD.</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762</Words>
  <Application>Microsoft Office PowerPoint</Application>
  <PresentationFormat>On-screen Show (4:3)</PresentationFormat>
  <Paragraphs>196</Paragraphs>
  <Slides>36</Slides>
  <Notes>0</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Admin</cp:lastModifiedBy>
  <cp:revision>114</cp:revision>
  <dcterms:created xsi:type="dcterms:W3CDTF">2016-12-19T08:45:00Z</dcterms:created>
  <dcterms:modified xsi:type="dcterms:W3CDTF">2017-04-14T14:35:08Z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

<file path=docProps/thumbnail.jpeg>
</file>